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7" r:id="rId2"/>
    <p:sldId id="378" r:id="rId3"/>
    <p:sldId id="379" r:id="rId4"/>
    <p:sldId id="344" r:id="rId5"/>
    <p:sldId id="280" r:id="rId6"/>
    <p:sldId id="357" r:id="rId7"/>
    <p:sldId id="382" r:id="rId8"/>
    <p:sldId id="366" r:id="rId9"/>
    <p:sldId id="380" r:id="rId10"/>
    <p:sldId id="381" r:id="rId11"/>
    <p:sldId id="377" r:id="rId12"/>
    <p:sldId id="376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A00"/>
    <a:srgbClr val="ECF688"/>
    <a:srgbClr val="BC0000"/>
    <a:srgbClr val="B84C2E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2DA7B89-64B8-4C70-B4B4-410FEBA3860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1DC03ED-AB3C-4BBE-ACEF-E71D3434D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2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72237"/>
            <a:ext cx="10972800" cy="335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207659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93184"/>
            <a:ext cx="10972800" cy="153258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0601"/>
            <a:ext cx="113792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6400" y="122238"/>
            <a:ext cx="11379200" cy="7159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990601"/>
            <a:ext cx="55880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1"/>
            <a:ext cx="55880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06400" y="122238"/>
            <a:ext cx="11379200" cy="7159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112838"/>
            <a:ext cx="55901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1782762"/>
            <a:ext cx="5590117" cy="37036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12838"/>
            <a:ext cx="55922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82762"/>
            <a:ext cx="5592233" cy="37036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06400" y="122238"/>
            <a:ext cx="11379200" cy="7159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06400" y="122238"/>
            <a:ext cx="11379200" cy="7159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92625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3048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059363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3048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059363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08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:\Users\jocelyn.gross\Documents\KIA\Logos\State.jpg"/>
          <p:cNvPicPr>
            <a:picLocks noChangeAspect="1" noChangeArrowheads="1"/>
          </p:cNvPicPr>
          <p:nvPr/>
        </p:nvPicPr>
        <p:blipFill>
          <a:blip r:embed="rId9" cstate="print"/>
          <a:srcRect l="9091" t="24510" r="9091" b="26471"/>
          <a:stretch>
            <a:fillRect/>
          </a:stretch>
        </p:blipFill>
        <p:spPr bwMode="auto">
          <a:xfrm>
            <a:off x="1195578" y="381000"/>
            <a:ext cx="9800844" cy="44958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0" y="579120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1" name="Picture 2" descr="C:\Users\jocelyn.gross\Documents\KIA\Logos\wris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435" y="5867400"/>
            <a:ext cx="916965" cy="738880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>
            <a:off x="0" y="5715000"/>
            <a:ext cx="12192000" cy="0"/>
          </a:xfrm>
          <a:prstGeom prst="line">
            <a:avLst/>
          </a:prstGeom>
          <a:ln w="1524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Content Placeholder 19"/>
          <p:cNvSpPr txBox="1">
            <a:spLocks/>
          </p:cNvSpPr>
          <p:nvPr/>
        </p:nvSpPr>
        <p:spPr>
          <a:xfrm>
            <a:off x="406400" y="9906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248" y="5842017"/>
            <a:ext cx="788348" cy="7892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553" y="5971338"/>
            <a:ext cx="2022974" cy="5779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9" r:id="rId6"/>
    <p:sldLayoutId id="214748367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Russells.neal@ky.gov" TargetMode="External"/><Relationship Id="rId3" Type="http://schemas.openxmlformats.org/officeDocument/2006/relationships/hyperlink" Target="mailto:Debbie.landrum@ky.gov" TargetMode="External"/><Relationship Id="rId7" Type="http://schemas.openxmlformats.org/officeDocument/2006/relationships/hyperlink" Target="mailto:milward.dedman@ky.gov" TargetMode="External"/><Relationship Id="rId2" Type="http://schemas.openxmlformats.org/officeDocument/2006/relationships/hyperlink" Target="mailto:carmenv.ignat@ky.gov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kelly.cunnagin@ky.gov" TargetMode="External"/><Relationship Id="rId5" Type="http://schemas.openxmlformats.org/officeDocument/2006/relationships/hyperlink" Target="mailto:Julie.bickers@ky.gov" TargetMode="External"/><Relationship Id="rId4" Type="http://schemas.openxmlformats.org/officeDocument/2006/relationships/hyperlink" Target="mailto:Donald.schierer@ky.g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2172237"/>
            <a:ext cx="11557348" cy="3352800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Kentucky Infrastructure Authority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			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									</a:t>
            </a:r>
          </a:p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September 25, 2024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Mandatory Borrower Training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</a:br>
            <a:r>
              <a:rPr lang="en-US" sz="32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Lead Service Line Inventory Projects </a:t>
            </a:r>
          </a:p>
        </p:txBody>
      </p:sp>
    </p:spTree>
    <p:extLst>
      <p:ext uri="{BB962C8B-B14F-4D97-AF65-F5344CB8AC3E}">
        <p14:creationId xmlns:p14="http://schemas.microsoft.com/office/powerpoint/2010/main" val="3796871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C13451-545D-67BE-21B2-A5E517D62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485" marR="64770" algn="just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5CBCC8-CC8D-0EAF-DB15-93887E19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0" y="71904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Project Closeout</a:t>
            </a:r>
          </a:p>
        </p:txBody>
      </p:sp>
    </p:spTree>
    <p:extLst>
      <p:ext uri="{BB962C8B-B14F-4D97-AF65-F5344CB8AC3E}">
        <p14:creationId xmlns:p14="http://schemas.microsoft.com/office/powerpoint/2010/main" val="2602573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4CE029-924D-90AE-910E-42B62E062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7089" y="990600"/>
            <a:ext cx="2630415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Carmen </a:t>
            </a:r>
            <a:r>
              <a:rPr lang="en-US" sz="1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Ignat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502-892-5844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carmenv.ignat@ky.gov</a:t>
            </a: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Debbie Landrum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502-892-3454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debbie.landrum@ky.gov</a:t>
            </a: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solidFill>
                <a:srgbClr val="DFD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</a:t>
            </a:r>
            <a:r>
              <a:rPr lang="en-US" sz="1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Schierer</a:t>
            </a:r>
            <a:endParaRPr lang="en-U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502-892-3486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donald.schierer@ky.gov</a:t>
            </a: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Julie Bickers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502-892-3455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julie.bickers@ky.gov</a:t>
            </a: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DEB8-9DC4-A0E2-D436-5EE23AD07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4498" y="990599"/>
            <a:ext cx="2796331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Kelly Cunnagin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502-892-3178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kelly.cunnagin@ky.gov</a:t>
            </a: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Milward Dedman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502-892-3179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milward.dedman@ky.gov</a:t>
            </a: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Russell Neal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502-892-3030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russells.neal@ky.gov</a:t>
            </a: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27BCDF-E381-149D-D2D2-D21A169D6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7" y="70479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Contacts </a:t>
            </a:r>
          </a:p>
        </p:txBody>
      </p:sp>
    </p:spTree>
    <p:extLst>
      <p:ext uri="{BB962C8B-B14F-4D97-AF65-F5344CB8AC3E}">
        <p14:creationId xmlns:p14="http://schemas.microsoft.com/office/powerpoint/2010/main" val="351607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EF1D36-4CD5-8A35-B537-AA58618D5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990601"/>
            <a:ext cx="1156469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Thank you for attending.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448C3D-18D9-0911-3982-A549EB438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85" y="113849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Q &amp; A   </a:t>
            </a:r>
          </a:p>
        </p:txBody>
      </p:sp>
    </p:spTree>
    <p:extLst>
      <p:ext uri="{BB962C8B-B14F-4D97-AF65-F5344CB8AC3E}">
        <p14:creationId xmlns:p14="http://schemas.microsoft.com/office/powerpoint/2010/main" val="363147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3A45AA-D627-69AF-B9D4-56D3B1363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33182"/>
            <a:ext cx="11379200" cy="4283382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latin typeface="Amasis MT Pro" panose="02040504050005020304" pitchFamily="18" charset="0"/>
              </a:rPr>
              <a:t>DWSRF Lead Inventory Basics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2800" dirty="0">
              <a:latin typeface="Amasis MT Pro" panose="020405040500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latin typeface="Amasis MT Pro" panose="02040504050005020304" pitchFamily="18" charset="0"/>
              </a:rPr>
              <a:t>Lead &amp; Copper Rule Compliance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2800" dirty="0">
              <a:latin typeface="Amasis MT Pro" panose="020405040500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latin typeface="Amasis MT Pro" panose="02040504050005020304" pitchFamily="18" charset="0"/>
              </a:rPr>
              <a:t>Environmental Review Guidelines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2800" dirty="0">
              <a:latin typeface="Amasis MT Pro" panose="020405040500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latin typeface="Amasis MT Pro" panose="02040504050005020304" pitchFamily="18" charset="0"/>
              </a:rPr>
              <a:t>Reporting/Record Keeping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2800" dirty="0">
              <a:latin typeface="Amasis MT Pro" panose="020405040500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latin typeface="Amasis MT Pro" panose="02040504050005020304" pitchFamily="18" charset="0"/>
              </a:rPr>
              <a:t>Pay Requests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A9FD1F-043B-0DB1-3E9E-8EC49F5A7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1" y="88682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Agenda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182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58B166-7D2E-EF67-EEF8-95315FD2A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1" y="1034043"/>
            <a:ext cx="8276127" cy="3751602"/>
          </a:xfrm>
        </p:spPr>
        <p:txBody>
          <a:bodyPr/>
          <a:lstStyle/>
          <a:p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Also called the DWSRF, or Fund F </a:t>
            </a:r>
          </a:p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Low-interest loan program for drinking water infrastructure projects</a:t>
            </a:r>
          </a:p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Purpose is to protect public health &amp; achieve objectives of the Safe Drinking Water Act</a:t>
            </a:r>
          </a:p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Congress appropriates funding, EPA awards capitalization grants to each state 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88E105-D98B-ED7E-5BDC-4600CB213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51" y="96600"/>
            <a:ext cx="11379200" cy="715962"/>
          </a:xfrm>
        </p:spPr>
        <p:txBody>
          <a:bodyPr/>
          <a:lstStyle/>
          <a:p>
            <a:r>
              <a:rPr lang="en-US" sz="4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Drinking Water State Revolving Fund 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9C189A-BF42-AC49-48D3-7ED89347C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909" y="314296"/>
            <a:ext cx="2667237" cy="3559446"/>
          </a:xfrm>
          <a:prstGeom prst="rect">
            <a:avLst/>
          </a:prstGeom>
          <a:ln w="25400">
            <a:solidFill>
              <a:srgbClr val="DFDA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6A1BCC-01CF-671D-33AE-19D39AAC3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20" y="4089852"/>
            <a:ext cx="4620426" cy="2671548"/>
          </a:xfrm>
          <a:prstGeom prst="rect">
            <a:avLst/>
          </a:prstGeom>
          <a:ln w="25400">
            <a:solidFill>
              <a:srgbClr val="DFDA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BBC42B-350F-DB89-9896-864D350A1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935" y="4089852"/>
            <a:ext cx="4005319" cy="2671548"/>
          </a:xfrm>
          <a:prstGeom prst="rect">
            <a:avLst/>
          </a:prstGeom>
          <a:ln w="25400">
            <a:solidFill>
              <a:srgbClr val="DFDA00"/>
            </a:solidFill>
          </a:ln>
        </p:spPr>
      </p:pic>
    </p:spTree>
    <p:extLst>
      <p:ext uri="{BB962C8B-B14F-4D97-AF65-F5344CB8AC3E}">
        <p14:creationId xmlns:p14="http://schemas.microsoft.com/office/powerpoint/2010/main" val="346930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43719" y="1160060"/>
            <a:ext cx="10904561" cy="420637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cs typeface="Aharoni" panose="020F0502020204030204" pitchFamily="2" charset="-79"/>
              </a:rPr>
              <a:t>Also known as the </a:t>
            </a:r>
            <a:r>
              <a:rPr lang="en-US" sz="26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cs typeface="Aharoni" panose="020F0502020204030204" pitchFamily="2" charset="-79"/>
              </a:rPr>
              <a:t>Bipartisan Infrastructure Law (BIL)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cs typeface="Aharoni" panose="020F0502020204030204" pitchFamily="2" charset="-79"/>
              </a:rPr>
              <a:t>Signed into law 2021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cs typeface="Aharoni" panose="020F0502020204030204" pitchFamily="2" charset="-79"/>
              </a:rPr>
              <a:t>Drinking Water State Revolving Fund - 5 additional capitalization grants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cs typeface="Aharoni" panose="020F0502020204030204" pitchFamily="2" charset="-79"/>
              </a:rPr>
              <a:t>Service line inventory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cs typeface="Aharoni" panose="020F0502020204030204" pitchFamily="2" charset="-79"/>
              </a:rPr>
              <a:t>Lead service line replacement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cs typeface="Aharoni" panose="020F0502020204030204" pitchFamily="2" charset="-79"/>
              </a:rPr>
              <a:t>Ends 2026</a:t>
            </a:r>
          </a:p>
          <a:p>
            <a:pPr marL="0" lvl="1" indent="0">
              <a:buNone/>
            </a:pP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  <a:cs typeface="Aharoni" panose="020F0502020204030204" pitchFamily="2" charset="-79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83" y="88682"/>
            <a:ext cx="11379200" cy="715962"/>
          </a:xfrm>
        </p:spPr>
        <p:txBody>
          <a:bodyPr/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Infrastructure Investment &amp; Jobs Act (IIJA)</a:t>
            </a:r>
          </a:p>
        </p:txBody>
      </p:sp>
    </p:spTree>
    <p:extLst>
      <p:ext uri="{BB962C8B-B14F-4D97-AF65-F5344CB8AC3E}">
        <p14:creationId xmlns:p14="http://schemas.microsoft.com/office/powerpoint/2010/main" val="213900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46262" y="334961"/>
            <a:ext cx="9391827" cy="6400801"/>
            <a:chOff x="141081" y="595746"/>
            <a:chExt cx="9551195" cy="59730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081" y="595746"/>
              <a:ext cx="9551195" cy="597301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50" y="1575043"/>
              <a:ext cx="1687209" cy="2207461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0866" y="1806309"/>
              <a:ext cx="2718170" cy="700048"/>
            </a:xfrm>
            <a:prstGeom prst="rect">
              <a:avLst/>
            </a:prstGeom>
            <a:ln w="34925"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9686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16A340-AE00-BAE0-1F1C-BA5ACDA11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166018"/>
            <a:ext cx="11379200" cy="4525963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Shall otherwise be a DWSRF eligible project, and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Shall be a project or associated activity directly connected to the </a:t>
            </a:r>
            <a:r>
              <a:rPr lang="en-US" sz="28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identification, planning, design, &amp; replacement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of lead service lines.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Methods of investigation to develop inventories include: </a:t>
            </a:r>
          </a:p>
          <a:p>
            <a:pPr lvl="1"/>
            <a:r>
              <a:rPr lang="en-US" sz="24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visual observation, water quality sampling (non-compliance), excavation, vacuum or hydro-excavation, statistical analysis, and emerging technologies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673F6-096F-7DFA-853E-13E505B5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1" y="97071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Eligible Uses of DWSRF Lead Fund  </a:t>
            </a:r>
          </a:p>
        </p:txBody>
      </p:sp>
    </p:spTree>
    <p:extLst>
      <p:ext uri="{BB962C8B-B14F-4D97-AF65-F5344CB8AC3E}">
        <p14:creationId xmlns:p14="http://schemas.microsoft.com/office/powerpoint/2010/main" val="422466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C13451-545D-67BE-21B2-A5E517D62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485" marR="64770" algn="just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5CBCC8-CC8D-0EAF-DB15-93887E19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0" y="71904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Safe Drinking Water Act</a:t>
            </a:r>
          </a:p>
        </p:txBody>
      </p:sp>
    </p:spTree>
    <p:extLst>
      <p:ext uri="{BB962C8B-B14F-4D97-AF65-F5344CB8AC3E}">
        <p14:creationId xmlns:p14="http://schemas.microsoft.com/office/powerpoint/2010/main" val="173020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C13451-545D-67BE-21B2-A5E517D62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485" marR="64770" algn="just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5CBCC8-CC8D-0EAF-DB15-93887E19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0" y="71904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Procurement &amp; Reporting</a:t>
            </a:r>
          </a:p>
        </p:txBody>
      </p:sp>
    </p:spTree>
    <p:extLst>
      <p:ext uri="{BB962C8B-B14F-4D97-AF65-F5344CB8AC3E}">
        <p14:creationId xmlns:p14="http://schemas.microsoft.com/office/powerpoint/2010/main" val="206169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C13451-545D-67BE-21B2-A5E517D62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485" marR="64770" algn="just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5CBCC8-CC8D-0EAF-DB15-93887E19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0" y="71904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Pay Requests</a:t>
            </a:r>
          </a:p>
        </p:txBody>
      </p:sp>
    </p:spTree>
    <p:extLst>
      <p:ext uri="{BB962C8B-B14F-4D97-AF65-F5344CB8AC3E}">
        <p14:creationId xmlns:p14="http://schemas.microsoft.com/office/powerpoint/2010/main" val="348125641"/>
      </p:ext>
    </p:extLst>
  </p:cSld>
  <p:clrMapOvr>
    <a:masterClrMapping/>
  </p:clrMapOvr>
</p:sld>
</file>

<file path=ppt/theme/theme1.xml><?xml version="1.0" encoding="utf-8"?>
<a:theme xmlns:a="http://schemas.openxmlformats.org/drawingml/2006/main" name="KIA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A" id="{D70D0F84-9528-4D5D-BA3C-3AE167A7C678}" vid="{715D0336-9AC7-45E2-A7C3-693B40725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7A8BD574A58B47942B2397888DDD74" ma:contentTypeVersion="1" ma:contentTypeDescription="Create a new document." ma:contentTypeScope="" ma:versionID="62c0db3f8d01c00a71a0303eefa59ed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E0ED616-F198-4FEB-B29E-3E78B3995255}"/>
</file>

<file path=customXml/itemProps2.xml><?xml version="1.0" encoding="utf-8"?>
<ds:datastoreItem xmlns:ds="http://schemas.openxmlformats.org/officeDocument/2006/customXml" ds:itemID="{95630AF6-86B7-45A8-9DB8-C6D591BC34FD}"/>
</file>

<file path=customXml/itemProps3.xml><?xml version="1.0" encoding="utf-8"?>
<ds:datastoreItem xmlns:ds="http://schemas.openxmlformats.org/officeDocument/2006/customXml" ds:itemID="{B4739B96-E05D-45BD-9B6B-07483C80EEE1}"/>
</file>

<file path=docProps/app.xml><?xml version="1.0" encoding="utf-8"?>
<Properties xmlns="http://schemas.openxmlformats.org/officeDocument/2006/extended-properties" xmlns:vt="http://schemas.openxmlformats.org/officeDocument/2006/docPropsVTypes">
  <Template>KIA</Template>
  <TotalTime>18669</TotalTime>
  <Words>293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Amasis MT Pro</vt:lpstr>
      <vt:lpstr>Arial</vt:lpstr>
      <vt:lpstr>Calibri</vt:lpstr>
      <vt:lpstr>Cambria</vt:lpstr>
      <vt:lpstr>KIA</vt:lpstr>
      <vt:lpstr>Mandatory Borrower Training  Lead Service Line Inventory Projects </vt:lpstr>
      <vt:lpstr>Agenda </vt:lpstr>
      <vt:lpstr>Drinking Water State Revolving Fund </vt:lpstr>
      <vt:lpstr>Infrastructure Investment &amp; Jobs Act (IIJA)</vt:lpstr>
      <vt:lpstr>PowerPoint Presentation</vt:lpstr>
      <vt:lpstr>Eligible Uses of DWSRF Lead Fund  </vt:lpstr>
      <vt:lpstr>Safe Drinking Water Act</vt:lpstr>
      <vt:lpstr>Procurement &amp; Reporting</vt:lpstr>
      <vt:lpstr>Pay Requests</vt:lpstr>
      <vt:lpstr>Project Closeout</vt:lpstr>
      <vt:lpstr>Contacts </vt:lpstr>
      <vt:lpstr>Q &amp; A   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Armstrong, Megan (DLG)</dc:creator>
  <cp:lastModifiedBy>Neal, Russell S (KIA)</cp:lastModifiedBy>
  <cp:revision>188</cp:revision>
  <cp:lastPrinted>2024-07-17T20:11:52Z</cp:lastPrinted>
  <dcterms:created xsi:type="dcterms:W3CDTF">2020-08-07T12:29:20Z</dcterms:created>
  <dcterms:modified xsi:type="dcterms:W3CDTF">2024-09-17T16:53:08Z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0x010100157A8BD574A58B47942B2397888DDD74</vt:lpwstr>
  </property>
</Properties>
</file>