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7" r:id="rId2"/>
    <p:sldId id="378" r:id="rId3"/>
    <p:sldId id="344" r:id="rId4"/>
    <p:sldId id="357" r:id="rId5"/>
    <p:sldId id="366" r:id="rId6"/>
    <p:sldId id="358" r:id="rId7"/>
    <p:sldId id="372" r:id="rId8"/>
    <p:sldId id="361" r:id="rId9"/>
    <p:sldId id="362" r:id="rId10"/>
    <p:sldId id="364" r:id="rId11"/>
    <p:sldId id="367" r:id="rId12"/>
    <p:sldId id="368" r:id="rId13"/>
    <p:sldId id="369" r:id="rId14"/>
    <p:sldId id="373" r:id="rId15"/>
    <p:sldId id="371" r:id="rId16"/>
    <p:sldId id="374" r:id="rId17"/>
    <p:sldId id="375" r:id="rId18"/>
    <p:sldId id="377" r:id="rId19"/>
    <p:sldId id="376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A00"/>
    <a:srgbClr val="ECF688"/>
    <a:srgbClr val="BC0000"/>
    <a:srgbClr val="B84C2E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2DA7B89-64B8-4C70-B4B4-410FEBA3860F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1DC03ED-AB3C-4BBE-ACEF-E71D3434D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2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72237"/>
            <a:ext cx="10972800" cy="335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2076594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93184"/>
            <a:ext cx="10972800" cy="153258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90601"/>
            <a:ext cx="55880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1"/>
            <a:ext cx="55880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000">
                <a:solidFill>
                  <a:schemeClr val="bg1"/>
                </a:solidFill>
                <a:latin typeface="+mj-lt"/>
              </a:defRPr>
            </a:lvl3pPr>
            <a:lvl4pPr>
              <a:defRPr sz="1800">
                <a:solidFill>
                  <a:schemeClr val="bg1"/>
                </a:solidFill>
                <a:latin typeface="+mj-lt"/>
              </a:defRPr>
            </a:lvl4pPr>
            <a:lvl5pPr>
              <a:defRPr sz="1800">
                <a:solidFill>
                  <a:schemeClr val="bg1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+mj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112838"/>
            <a:ext cx="55901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1782762"/>
            <a:ext cx="5590117" cy="3703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12838"/>
            <a:ext cx="55922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82762"/>
            <a:ext cx="5592233" cy="37036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  <a:latin typeface="+mj-lt"/>
              </a:defRPr>
            </a:lvl2pPr>
            <a:lvl3pPr>
              <a:defRPr sz="1800">
                <a:solidFill>
                  <a:schemeClr val="bg1"/>
                </a:solidFill>
                <a:latin typeface="+mj-lt"/>
              </a:defRPr>
            </a:lvl3pPr>
            <a:lvl4pPr>
              <a:defRPr sz="1600">
                <a:solidFill>
                  <a:schemeClr val="bg1"/>
                </a:solidFill>
                <a:latin typeface="+mj-lt"/>
              </a:defRPr>
            </a:lvl4pPr>
            <a:lvl5pPr>
              <a:defRPr sz="160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9144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06400" y="122238"/>
            <a:ext cx="11379200" cy="715962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49262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3048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59363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3048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059363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0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jocelyn.gross\Documents\KIA\Logos\State.jpg"/>
          <p:cNvPicPr>
            <a:picLocks noChangeAspect="1" noChangeArrowheads="1"/>
          </p:cNvPicPr>
          <p:nvPr/>
        </p:nvPicPr>
        <p:blipFill>
          <a:blip r:embed="rId9" cstate="print"/>
          <a:srcRect l="9091" t="24510" r="9091" b="26471"/>
          <a:stretch>
            <a:fillRect/>
          </a:stretch>
        </p:blipFill>
        <p:spPr bwMode="auto">
          <a:xfrm>
            <a:off x="1195578" y="381000"/>
            <a:ext cx="9800844" cy="44958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0" y="579120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" descr="C:\Users\jocelyn.gross\Documents\KIA\Logos\wris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435" y="5867400"/>
            <a:ext cx="916965" cy="738880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0" y="5715000"/>
            <a:ext cx="12192000" cy="0"/>
          </a:xfrm>
          <a:prstGeom prst="line">
            <a:avLst/>
          </a:prstGeom>
          <a:ln w="1524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6705600"/>
            <a:ext cx="12192000" cy="0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Content Placeholder 19"/>
          <p:cNvSpPr txBox="1">
            <a:spLocks/>
          </p:cNvSpPr>
          <p:nvPr/>
        </p:nvSpPr>
        <p:spPr>
          <a:xfrm>
            <a:off x="406400" y="990601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248" y="5842017"/>
            <a:ext cx="788348" cy="789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553" y="5971338"/>
            <a:ext cx="2022974" cy="5779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9" r:id="rId6"/>
    <p:sldLayoutId id="214748367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wells@glcap.org" TargetMode="External"/><Relationship Id="rId2" Type="http://schemas.openxmlformats.org/officeDocument/2006/relationships/hyperlink" Target="https://sam.gov/content/hom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ky.gov/FinancialAssistance/Pages/Cleaner-Water-Grant-Forms.aspx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Russells.neal@ky.gov" TargetMode="External"/><Relationship Id="rId3" Type="http://schemas.openxmlformats.org/officeDocument/2006/relationships/hyperlink" Target="mailto:Debbie.landrum@ky.gov" TargetMode="External"/><Relationship Id="rId7" Type="http://schemas.openxmlformats.org/officeDocument/2006/relationships/hyperlink" Target="mailto:milward.dedman@ky.gov" TargetMode="External"/><Relationship Id="rId2" Type="http://schemas.openxmlformats.org/officeDocument/2006/relationships/hyperlink" Target="mailto:carmenv.ignat@ky.gov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elly.cunnagin@ky.gov" TargetMode="External"/><Relationship Id="rId5" Type="http://schemas.openxmlformats.org/officeDocument/2006/relationships/hyperlink" Target="mailto:Julie.bickers@ky.gov" TargetMode="External"/><Relationship Id="rId4" Type="http://schemas.openxmlformats.org/officeDocument/2006/relationships/hyperlink" Target="mailto:Donald.schierer@ky.go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ss.ky.gov/vssprod-ext/Advantage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2172237"/>
            <a:ext cx="11557348" cy="3352800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Kentucky Infrastructure Authority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			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									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August 13, 2024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Cleaner Water Program Grants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</a:br>
            <a:r>
              <a:rPr lang="en-US" sz="32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Completing Your Assistance Agreement </a:t>
            </a:r>
          </a:p>
        </p:txBody>
      </p:sp>
    </p:spTree>
    <p:extLst>
      <p:ext uri="{BB962C8B-B14F-4D97-AF65-F5344CB8AC3E}">
        <p14:creationId xmlns:p14="http://schemas.microsoft.com/office/powerpoint/2010/main" val="379687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30DC7-2756-2742-1F89-BF9D87D1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0" y="97071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Exhibit 3: Transparency Reporting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3C92A-7CEA-F8FF-D2B6-5D29096FCA51}"/>
              </a:ext>
            </a:extLst>
          </p:cNvPr>
          <p:cNvSpPr txBox="1"/>
          <p:nvPr/>
        </p:nvSpPr>
        <p:spPr>
          <a:xfrm>
            <a:off x="3783435" y="1403234"/>
            <a:ext cx="82234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GRANTEE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works with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PROJECT ADMINISTRATOR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to complete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Link to System for Award Management, SAM.gov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FD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Need Help?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Contact your Area Development District or Chris Wells with Great Lakes Community Assistance Partnership of Kentucky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cawells@glcap.org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May take a week or longer after submitting application to receive your SAM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F2907-799F-AD55-B28B-0A09754EA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60" y="1117271"/>
            <a:ext cx="3394140" cy="44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4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2AD565-110C-6627-71BC-33D44B962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224793"/>
            <a:ext cx="11379200" cy="4291771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1800" dirty="0">
                <a:latin typeface="Amasis MT Pro" panose="02040504050005020304" pitchFamily="18" charset="0"/>
              </a:rPr>
              <a:t>KIA verifies Exhibits &amp; forwards unsigned Assistance Agreement to </a:t>
            </a:r>
            <a:r>
              <a:rPr lang="en-US" sz="1800" b="1" dirty="0">
                <a:solidFill>
                  <a:srgbClr val="DFDA00"/>
                </a:solidFill>
                <a:latin typeface="Amasis MT Pro" panose="02040504050005020304" pitchFamily="18" charset="0"/>
              </a:rPr>
              <a:t>GRANTEE</a:t>
            </a:r>
          </a:p>
          <a:p>
            <a:pPr>
              <a:spcBef>
                <a:spcPts val="400"/>
              </a:spcBef>
            </a:pPr>
            <a:endParaRPr lang="en-US" sz="1800" b="1" dirty="0">
              <a:solidFill>
                <a:srgbClr val="FFFF00"/>
              </a:solidFill>
              <a:latin typeface="Amasis MT Pro" panose="020405040500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1800" b="1" dirty="0">
                <a:solidFill>
                  <a:srgbClr val="DFDA00"/>
                </a:solidFill>
                <a:latin typeface="Amasis MT Pro" panose="02040504050005020304" pitchFamily="18" charset="0"/>
              </a:rPr>
              <a:t>GRANTEE</a:t>
            </a:r>
            <a:r>
              <a:rPr lang="en-US" sz="1800" b="1" dirty="0">
                <a:solidFill>
                  <a:srgbClr val="FFFF00"/>
                </a:solidFill>
                <a:latin typeface="Amasis MT Pro" panose="02040504050005020304" pitchFamily="18" charset="0"/>
              </a:rPr>
              <a:t> </a:t>
            </a:r>
            <a:r>
              <a:rPr lang="en-US" sz="1800" dirty="0">
                <a:latin typeface="Amasis MT Pro" panose="02040504050005020304" pitchFamily="18" charset="0"/>
              </a:rPr>
              <a:t>adopts and completes Exhibit 4 at a regular or special meeting of the </a:t>
            </a:r>
            <a:r>
              <a:rPr lang="en-US" sz="1800" b="1" dirty="0">
                <a:solidFill>
                  <a:srgbClr val="DFDA00"/>
                </a:solidFill>
                <a:latin typeface="Amasis MT Pro" panose="02040504050005020304" pitchFamily="18" charset="0"/>
              </a:rPr>
              <a:t>GRANTEE’S </a:t>
            </a:r>
            <a:r>
              <a:rPr lang="en-US" sz="1800" dirty="0">
                <a:latin typeface="Amasis MT Pro" panose="02040504050005020304" pitchFamily="18" charset="0"/>
              </a:rPr>
              <a:t>legal body</a:t>
            </a:r>
          </a:p>
          <a:p>
            <a:pPr>
              <a:spcBef>
                <a:spcPts val="400"/>
              </a:spcBef>
            </a:pPr>
            <a:endParaRPr lang="en-US" sz="1800" dirty="0">
              <a:latin typeface="Amasis MT Pro" panose="020405040500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1800" dirty="0">
                <a:latin typeface="Amasis MT Pro" panose="02040504050005020304" pitchFamily="18" charset="0"/>
              </a:rPr>
              <a:t>Legal counsel reviews Exhibit 4 and signs Exhibit 5 </a:t>
            </a:r>
          </a:p>
          <a:p>
            <a:pPr marL="0" indent="0">
              <a:spcBef>
                <a:spcPts val="400"/>
              </a:spcBef>
              <a:buNone/>
            </a:pPr>
            <a:endParaRPr lang="en-US" sz="1800" b="1" dirty="0">
              <a:solidFill>
                <a:srgbClr val="FFFF00"/>
              </a:solidFill>
              <a:latin typeface="Amasis MT Pro" panose="020405040500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1800" b="1" dirty="0">
                <a:solidFill>
                  <a:srgbClr val="92D050"/>
                </a:solidFill>
                <a:latin typeface="Amasis MT Pro" panose="02040504050005020304" pitchFamily="18" charset="0"/>
              </a:rPr>
              <a:t>AUTHORIZED OFFICIAL </a:t>
            </a:r>
            <a:r>
              <a:rPr lang="en-US" sz="1800" dirty="0">
                <a:latin typeface="Amasis MT Pro" panose="02040504050005020304" pitchFamily="18" charset="0"/>
              </a:rPr>
              <a:t>signs the Assistance Agreement </a:t>
            </a:r>
          </a:p>
          <a:p>
            <a:pPr>
              <a:spcBef>
                <a:spcPts val="400"/>
              </a:spcBef>
            </a:pPr>
            <a:endParaRPr lang="en-US" sz="1800" dirty="0">
              <a:latin typeface="Amasis MT Pro" panose="020405040500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1800" b="1" dirty="0">
                <a:solidFill>
                  <a:srgbClr val="00B0F0"/>
                </a:solidFill>
                <a:latin typeface="Amasis MT Pro" panose="02040504050005020304" pitchFamily="18" charset="0"/>
              </a:rPr>
              <a:t>PROJECT ADMINISTRATOR</a:t>
            </a:r>
            <a:r>
              <a:rPr lang="en-US" sz="1800" dirty="0">
                <a:solidFill>
                  <a:srgbClr val="00B0F0"/>
                </a:solidFill>
                <a:latin typeface="Amasis MT Pro" panose="02040504050005020304" pitchFamily="18" charset="0"/>
              </a:rPr>
              <a:t> </a:t>
            </a:r>
            <a:r>
              <a:rPr lang="en-US" sz="1800" dirty="0">
                <a:latin typeface="Amasis MT Pro" panose="02040504050005020304" pitchFamily="18" charset="0"/>
              </a:rPr>
              <a:t>returns signed Assistance Agreement and completed Exhibits 4 and 5 to KIA</a:t>
            </a:r>
          </a:p>
          <a:p>
            <a:pPr>
              <a:spcBef>
                <a:spcPts val="400"/>
              </a:spcBef>
            </a:pPr>
            <a:endParaRPr lang="en-US" sz="2000" dirty="0">
              <a:latin typeface="Amasis MT Pro" panose="02040504050005020304" pitchFamily="18" charset="0"/>
            </a:endParaRPr>
          </a:p>
          <a:p>
            <a:pPr marL="0" indent="0">
              <a:spcBef>
                <a:spcPts val="400"/>
              </a:spcBef>
              <a:buNone/>
            </a:pPr>
            <a:endParaRPr lang="en-US" sz="2000" dirty="0">
              <a:latin typeface="Amasis MT Pro" panose="02040504050005020304" pitchFamily="18" charset="0"/>
            </a:endParaRPr>
          </a:p>
          <a:p>
            <a:endParaRPr lang="en-US" sz="2000" dirty="0">
              <a:latin typeface="Amasis MT Pro" panose="020405040500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5CDBC1-78C2-D943-DF8B-430731D7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7" y="80293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6584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30DC7-2756-2742-1F89-BF9D87D1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0" y="97071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Exhibit 4: Resolution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3C92A-7CEA-F8FF-D2B6-5D29096FCA51}"/>
              </a:ext>
            </a:extLst>
          </p:cNvPr>
          <p:cNvSpPr txBox="1"/>
          <p:nvPr/>
        </p:nvSpPr>
        <p:spPr>
          <a:xfrm>
            <a:off x="7264866" y="1397675"/>
            <a:ext cx="47419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Make sure to use the correct document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FD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2021 grants use Senate Bill 36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2022 grants use House Bill 1 Resolution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Send to KIA along with the Assistance Agreement and Exhibit 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IMPORTANT: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Date of the Resolution must be on or after the date you received the grant agreement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AB612-0D72-A1E3-E5A6-BE61E871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0" y="1084452"/>
            <a:ext cx="3304660" cy="44287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21C7AA-CA85-3188-9500-826A467DC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25" y="1084452"/>
            <a:ext cx="3394140" cy="44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BFDB06-CB72-A321-A277-799D0CD997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0300" y="1052261"/>
            <a:ext cx="4487168" cy="4525961"/>
          </a:xfrm>
        </p:spPr>
        <p:txBody>
          <a:bodyPr/>
          <a:lstStyle/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Send to KIA with Assistance Agreement and Exhibit 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8F7992-6429-357A-8C02-CEDE83FE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1" y="80293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Exhibit 5: Opinion of Legal Counsel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B57A7-30CF-5063-252E-7AE2CE73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32" y="1052259"/>
            <a:ext cx="707081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4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365DC-326C-6A68-3407-4E1CA2A19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453" y="1156982"/>
            <a:ext cx="11615023" cy="4245528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PROJECT ADMINISTRATOR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submits project to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eClearinghouse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for review</a:t>
            </a:r>
          </a:p>
          <a:p>
            <a:pPr marL="0" indent="0">
              <a:buNone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1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AUTHORIZED OFFICIAL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signs Utility Accounting Certification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Utility Accounting Certification, &amp;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eClearinghouse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endorsement letter are sent to KIA 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KIA signs Assistance Agreement and sends copy to </a:t>
            </a:r>
            <a:r>
              <a:rPr lang="en-US" sz="1600" b="1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GRANTEE</a:t>
            </a: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875C1C-40F5-7194-19B8-3825D55E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6" y="80293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303910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4DFFF-223B-A027-16B5-3EE9FD177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583" y="4218317"/>
            <a:ext cx="11712896" cy="1293249"/>
          </a:xfrm>
        </p:spPr>
        <p:txBody>
          <a:bodyPr/>
          <a:lstStyle/>
          <a:p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PROJECT ADMINISTRATOR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submits project to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eClearinghouse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&amp; forwards endorsement letter to KIA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2841AD-59BF-680C-8B62-0D4EBBE75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6" y="50075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Exhibit 7: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eClearinghouse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F0275-44B0-058A-F6D7-0717551B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016" y="1165511"/>
            <a:ext cx="8405967" cy="26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30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B4E07-AAA5-D877-60E1-B5AD8A082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2493" y="1090569"/>
            <a:ext cx="7893108" cy="4425995"/>
          </a:xfrm>
        </p:spPr>
        <p:txBody>
          <a:bodyPr/>
          <a:lstStyle/>
          <a:p>
            <a:r>
              <a:rPr lang="en-US" sz="1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AUTHORIZED OFFICIAL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signs &amp; sends to KIA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6E43E6-7082-78CC-204C-0F4374A79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29" y="88682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Exhibit 10: Utility Accounting Certification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70CB0B-AF6A-ECCE-1E26-B1FEFDF55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52" y="990601"/>
            <a:ext cx="3494594" cy="45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83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A6E800-EAC4-9015-2A6C-2ADE9616B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241571"/>
            <a:ext cx="11514356" cy="4274993"/>
          </a:xfrm>
        </p:spPr>
        <p:txBody>
          <a:bodyPr/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Exhibits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2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,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3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4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5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,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7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, and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10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must be submitted to KIA to execute the Assistance Agreement  </a:t>
            </a:r>
          </a:p>
          <a:p>
            <a:pPr marL="0" indent="0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Link to exhibits on KIA’s website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Grantees without an executed Assistance Agreement by </a:t>
            </a: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September 1, 2024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jeopardize losing funds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Grant funds must be fully spent by </a:t>
            </a:r>
            <a:r>
              <a:rPr lang="en-US" sz="2000" b="1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December 31, 2026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DAFA6-1D30-2C21-C46A-E64983AF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85" y="97071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2452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4CE029-924D-90AE-910E-42B62E062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7089" y="990600"/>
            <a:ext cx="2630415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Carmen </a:t>
            </a:r>
            <a:r>
              <a:rPr lang="en-US" sz="1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Ignat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502-892-5844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carmenv.ignat@ky.gov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Debbie Landrum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502-892-3454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debbie.landrum@ky.gov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rgbClr val="DFD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</a:t>
            </a:r>
            <a:r>
              <a:rPr lang="en-US" sz="1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Schierer</a:t>
            </a: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502-892-3486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donald.schierer@ky.gov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Julie Bickers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502-892-3455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julie.bickers@ky.gov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ADEB8-9DC4-A0E2-D436-5EE23AD07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4498" y="990599"/>
            <a:ext cx="2796331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Kelly Cunnagin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502-892-3178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kelly.cunnagin@ky.gov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Milward Dedman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502-892-3179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milward.dedman@ky.gov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Russell Neal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502-892-3030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russells.neal@ky.gov</a:t>
            </a:r>
            <a:r>
              <a:rPr lang="en-US" sz="19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27BCDF-E381-149D-D2D2-D21A169D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7" y="70479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KIA Contacts </a:t>
            </a:r>
          </a:p>
        </p:txBody>
      </p:sp>
    </p:spTree>
    <p:extLst>
      <p:ext uri="{BB962C8B-B14F-4D97-AF65-F5344CB8AC3E}">
        <p14:creationId xmlns:p14="http://schemas.microsoft.com/office/powerpoint/2010/main" val="3516074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EF1D36-4CD5-8A35-B537-AA58618D5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990601"/>
            <a:ext cx="1156469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Thank you for attending.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448C3D-18D9-0911-3982-A549EB43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85" y="113849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Q &amp; A   </a:t>
            </a:r>
          </a:p>
        </p:txBody>
      </p:sp>
    </p:spTree>
    <p:extLst>
      <p:ext uri="{BB962C8B-B14F-4D97-AF65-F5344CB8AC3E}">
        <p14:creationId xmlns:p14="http://schemas.microsoft.com/office/powerpoint/2010/main" val="363147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3A45AA-D627-69AF-B9D4-56D3B1363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33182"/>
            <a:ext cx="11379200" cy="428338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Presentation on Assistance Agreement Process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Question and Answer with KIA Grant Team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A9FD1F-043B-0DB1-3E9E-8EC49F5A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1" y="88682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Agenda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182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6400" y="990601"/>
            <a:ext cx="1137919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Senate Bill 36 – 2021 Regular Session</a:t>
            </a:r>
            <a:r>
              <a:rPr lang="en-US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  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Invest federal relief funds in water &amp; sewer infrastructure (ARPA)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200 KAR Chapter 17:111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Grants allocated 3 ways:</a:t>
            </a:r>
          </a:p>
          <a:p>
            <a:pPr marL="1314450" lvl="2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County population </a:t>
            </a:r>
          </a:p>
          <a:p>
            <a:pPr marL="1314450" lvl="2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Drinking water service to unserved, rural customers or utilities under Consent Decree</a:t>
            </a:r>
          </a:p>
          <a:p>
            <a:pPr marL="1314450" lvl="2" indent="-5143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Supplemental</a:t>
            </a:r>
          </a:p>
          <a:p>
            <a:pPr marL="0" lvl="1" indent="0">
              <a:buNone/>
            </a:pP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  <a:cs typeface="Aharoni" panose="020F0502020204030204" pitchFamily="2" charset="-79"/>
            </a:endParaRPr>
          </a:p>
          <a:p>
            <a:pPr marL="0" lvl="1" indent="0">
              <a:buNone/>
            </a:pPr>
            <a:r>
              <a:rPr lang="en-US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House Bill 1 – 2022 Regular Session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Additional round of funding</a:t>
            </a:r>
          </a:p>
          <a:p>
            <a:pPr marL="1200150" lvl="3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cs typeface="Aharoni" panose="020F0502020204030204" pitchFamily="2" charset="-79"/>
              </a:rPr>
              <a:t>Allocated by county population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83" y="88682"/>
            <a:ext cx="11379200" cy="715962"/>
          </a:xfrm>
        </p:spPr>
        <p:txBody>
          <a:bodyPr/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Funding Appropriations – Kentucky General Assembly</a:t>
            </a:r>
          </a:p>
        </p:txBody>
      </p:sp>
    </p:spTree>
    <p:extLst>
      <p:ext uri="{BB962C8B-B14F-4D97-AF65-F5344CB8AC3E}">
        <p14:creationId xmlns:p14="http://schemas.microsoft.com/office/powerpoint/2010/main" val="213900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16A340-AE00-BAE0-1F1C-BA5ACDA1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166018"/>
            <a:ext cx="11379200" cy="4525963"/>
          </a:xfrm>
        </p:spPr>
        <p:txBody>
          <a:bodyPr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All projects must have an executed Assistance Agreement by</a:t>
            </a:r>
          </a:p>
          <a:p>
            <a:pPr marL="0" indent="0" algn="ctr">
              <a:buNone/>
            </a:pPr>
            <a:r>
              <a:rPr lang="en-US" sz="4400" b="1" i="1" u="sng" dirty="0">
                <a:solidFill>
                  <a:srgbClr val="B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September 1, 2024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en-US" sz="3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Grant funds must be spent by </a:t>
            </a:r>
          </a:p>
          <a:p>
            <a:pPr marL="0" indent="0" algn="ctr">
              <a:buNone/>
            </a:pPr>
            <a:r>
              <a:rPr lang="en-US" sz="4400" b="1" i="1" u="sng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December 31, 2026 </a:t>
            </a:r>
          </a:p>
          <a:p>
            <a:pPr algn="ctr"/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algn="ctr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algn="ctr"/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3673F6-096F-7DFA-853E-13E505B5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1" y="97071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Deadlines  </a:t>
            </a:r>
          </a:p>
        </p:txBody>
      </p:sp>
    </p:spTree>
    <p:extLst>
      <p:ext uri="{BB962C8B-B14F-4D97-AF65-F5344CB8AC3E}">
        <p14:creationId xmlns:p14="http://schemas.microsoft.com/office/powerpoint/2010/main" val="4224663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C13451-545D-67BE-21B2-A5E517D62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0485" marR="6477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GRANTEE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 </a:t>
            </a:r>
          </a:p>
          <a:p>
            <a:pPr marL="470535" marR="64770" lvl="1" algn="just">
              <a:spcBef>
                <a:spcPts val="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Governmental agency</a:t>
            </a:r>
          </a:p>
          <a:p>
            <a:pPr marL="470535" marR="64770" lvl="1" algn="just">
              <a:spcBef>
                <a:spcPts val="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This entity was awarded an amount of CWP funds  </a:t>
            </a:r>
          </a:p>
          <a:p>
            <a:pPr marL="184785" marR="64770" lvl="1" indent="0" algn="just">
              <a:spcBef>
                <a:spcPts val="0"/>
              </a:spcBef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  <a:ea typeface="Arial" panose="020B0604020202020204" pitchFamily="34" charset="0"/>
            </a:endParaRPr>
          </a:p>
          <a:p>
            <a:pPr marL="70485" marR="6604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AUTHORIZED</a:t>
            </a:r>
            <a:r>
              <a:rPr lang="en-US" sz="1800" b="1" spc="-10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OFFICIAL</a:t>
            </a:r>
            <a:r>
              <a:rPr lang="en-US" sz="1800" b="1" spc="-95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 </a:t>
            </a:r>
          </a:p>
          <a:p>
            <a:pPr marL="470535" marR="66040" lvl="1" algn="just">
              <a:spcBef>
                <a:spcPts val="0"/>
              </a:spcBef>
            </a:pPr>
            <a:r>
              <a:rPr 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I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ndividual</a:t>
            </a:r>
            <a:r>
              <a:rPr lang="en-US" sz="16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specifically</a:t>
            </a:r>
            <a:r>
              <a:rPr lang="en-US" sz="1600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designated</a:t>
            </a:r>
            <a:r>
              <a:rPr lang="en-US" sz="16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 by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the</a:t>
            </a:r>
            <a:r>
              <a:rPr lang="en-US" sz="1600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Grantee</a:t>
            </a:r>
            <a:r>
              <a:rPr lang="en-US" sz="16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 </a:t>
            </a:r>
          </a:p>
          <a:p>
            <a:pPr marL="470535" marR="66040" lvl="1" algn="just">
              <a:spcBef>
                <a:spcPts val="0"/>
              </a:spcBef>
            </a:pPr>
            <a:r>
              <a:rPr lang="en-US" sz="1600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ign</a:t>
            </a:r>
            <a:r>
              <a:rPr lang="en-US" sz="1600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documents &amp; takes official actions for and on behalf of the Grantee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  <a:ea typeface="Arial" panose="020B0604020202020204" pitchFamily="34" charset="0"/>
            </a:endParaRPr>
          </a:p>
          <a:p>
            <a:pPr marL="70485" marR="14732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PROJECT ADMINISTRATOR </a:t>
            </a:r>
            <a:r>
              <a:rPr lang="en-US" sz="1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 </a:t>
            </a:r>
          </a:p>
          <a:p>
            <a:pPr marL="470535" marR="147320" lvl="1">
              <a:spcBef>
                <a:spcPts val="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Qualified individual specifically engaged by the Grantee’s Authorized Official </a:t>
            </a:r>
          </a:p>
          <a:p>
            <a:pPr marL="470535" marR="147320" lvl="1">
              <a:spcBef>
                <a:spcPts val="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Oversees and expedites completion of the administrative tasks and duties of the Project</a:t>
            </a:r>
          </a:p>
          <a:p>
            <a:pPr marL="470535" marR="147320" lvl="1">
              <a:spcBef>
                <a:spcPts val="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Principal contact with KIA relating to the Grantee’s CWP Project.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  <a:ea typeface="Arial" panose="020B0604020202020204" pitchFamily="34" charset="0"/>
            </a:endParaRPr>
          </a:p>
          <a:p>
            <a:pPr marL="70485" marR="6477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ENGINEER</a:t>
            </a: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 </a:t>
            </a:r>
          </a:p>
          <a:p>
            <a:pPr marL="470535" marR="64770" lvl="1" algn="just">
              <a:spcBef>
                <a:spcPts val="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Engineer licensed in Kentucky properly procured by the Grantee </a:t>
            </a:r>
          </a:p>
          <a:p>
            <a:pPr marL="470535" marR="64770" lvl="1" algn="just">
              <a:spcBef>
                <a:spcPts val="0"/>
              </a:spcBef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ea typeface="Arial" panose="020B0604020202020204" pitchFamily="34" charset="0"/>
              </a:rPr>
              <a:t>Assists with initial project planning, engineering design, development of construction plans and specifications, project bidding, oversight of construction contracting services between the Grantee and the selected construction contractor.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5CBCC8-CC8D-0EAF-DB15-93887E19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0" y="71904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Who’s Who</a:t>
            </a:r>
          </a:p>
        </p:txBody>
      </p:sp>
    </p:spTree>
    <p:extLst>
      <p:ext uri="{BB962C8B-B14F-4D97-AF65-F5344CB8AC3E}">
        <p14:creationId xmlns:p14="http://schemas.microsoft.com/office/powerpoint/2010/main" val="206169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65FA7C-7F5E-C2FF-E97B-A92D47D2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7" y="122238"/>
            <a:ext cx="11379200" cy="715962"/>
          </a:xfrm>
        </p:spPr>
        <p:txBody>
          <a:bodyPr/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Exhibits Required to Execute Assistance Agreement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DCBFCD-480E-BCF7-0E17-33E8B1602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184" y="1516816"/>
            <a:ext cx="6056852" cy="3432687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6A: Engineering Services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6B: Grantee &amp; Engineering Fee Confirmation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7: </a:t>
            </a:r>
            <a:r>
              <a:rPr lang="en-US" sz="2000" dirty="0" err="1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eClearinghouse</a:t>
            </a:r>
            <a:r>
              <a:rPr lang="en-US" sz="20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8: DOW Plans &amp; Specs Approval Letter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9: Bid Package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10: Utility Accounting Certification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39E6CE-9E70-1B35-51FF-597321267375}"/>
              </a:ext>
            </a:extLst>
          </p:cNvPr>
          <p:cNvSpPr txBox="1">
            <a:spLocks/>
          </p:cNvSpPr>
          <p:nvPr/>
        </p:nvSpPr>
        <p:spPr>
          <a:xfrm>
            <a:off x="252179" y="1516817"/>
            <a:ext cx="5541818" cy="34326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1: Certification of Project Profile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>
              <a:solidFill>
                <a:srgbClr val="DFD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2: Vendor Registration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>
              <a:solidFill>
                <a:srgbClr val="DFD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3: Transparency Act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>
              <a:solidFill>
                <a:srgbClr val="DFD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4: Resolution (Round 1 &amp; Round 2)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endParaRPr lang="en-US" sz="2000" dirty="0">
              <a:solidFill>
                <a:srgbClr val="DFD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Exhibit 5: Opinion of Legal Council</a:t>
            </a:r>
          </a:p>
        </p:txBody>
      </p:sp>
    </p:spTree>
    <p:extLst>
      <p:ext uri="{BB962C8B-B14F-4D97-AF65-F5344CB8AC3E}">
        <p14:creationId xmlns:p14="http://schemas.microsoft.com/office/powerpoint/2010/main" val="3034961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CAE8CB-32D2-4545-6D6F-378CF7B48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21654"/>
            <a:ext cx="11379200" cy="419491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000" b="1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GRANTEE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works with </a:t>
            </a: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PROJECT ADMINISTRATOR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to complete Exhibits 1, 2, &amp; 3</a:t>
            </a:r>
          </a:p>
          <a:p>
            <a:pPr>
              <a:spcBef>
                <a:spcPts val="400"/>
              </a:spcBef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b="1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GRANTEE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signs Conditional Commitment Letter</a:t>
            </a:r>
          </a:p>
          <a:p>
            <a:pPr>
              <a:spcBef>
                <a:spcPts val="400"/>
              </a:spcBef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PROJECT ADMINISTRATOR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sends the following to KIA: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Conditional Commitment Letter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Completed Exhibits 1, 2, &amp; 3</a:t>
            </a:r>
          </a:p>
          <a:p>
            <a:pPr lvl="1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Project Budget Form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CBBAC1-27DC-8F3A-E6DD-D80BEC5F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86" y="105460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93198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30DC7-2756-2742-1F89-BF9D87D1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0" y="97071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Exhibit 1: Certification of Project Profile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04AF6-4255-EB61-1763-EEDFDC5EB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0" y="1075327"/>
            <a:ext cx="3394140" cy="4428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23C92A-7CEA-F8FF-D2B6-5D29096FCA51}"/>
              </a:ext>
            </a:extLst>
          </p:cNvPr>
          <p:cNvSpPr txBox="1"/>
          <p:nvPr/>
        </p:nvSpPr>
        <p:spPr>
          <a:xfrm>
            <a:off x="3880893" y="1403234"/>
            <a:ext cx="8125947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GRANTEE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works with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PROJECT ADMINISTRATOR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to complete</a:t>
            </a:r>
          </a:p>
          <a:p>
            <a:pPr algn="just"/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Review &amp; update WRIS Project Profile data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Narrative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Applicant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Administration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Budget &amp; Schedule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Impacts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Components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Sustainable Infrastructure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Map </a:t>
            </a:r>
          </a:p>
        </p:txBody>
      </p:sp>
    </p:spTree>
    <p:extLst>
      <p:ext uri="{BB962C8B-B14F-4D97-AF65-F5344CB8AC3E}">
        <p14:creationId xmlns:p14="http://schemas.microsoft.com/office/powerpoint/2010/main" val="146774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30DC7-2756-2742-1F89-BF9D87D1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40" y="97071"/>
            <a:ext cx="11379200" cy="715962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Exhibit 2: Vendor Registration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3C92A-7CEA-F8FF-D2B6-5D29096FCA51}"/>
              </a:ext>
            </a:extLst>
          </p:cNvPr>
          <p:cNvSpPr txBox="1"/>
          <p:nvPr/>
        </p:nvSpPr>
        <p:spPr>
          <a:xfrm>
            <a:off x="3880893" y="1403234"/>
            <a:ext cx="812594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DFD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GRANTEE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 works with </a:t>
            </a:r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PROJECT ADMINISTRATOR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to complete</a:t>
            </a:r>
          </a:p>
          <a:p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Link to Vendor Registration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FD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" panose="02040504050005020304" pitchFamily="18" charset="0"/>
              </a:rPr>
              <a:t>Registration is required for grantee to receive payments from KIA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DFD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" panose="020405040500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DEC932-CB0C-3746-B5D1-FF0D5AB1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60" y="1092105"/>
            <a:ext cx="3394140" cy="44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6602"/>
      </p:ext>
    </p:extLst>
  </p:cSld>
  <p:clrMapOvr>
    <a:masterClrMapping/>
  </p:clrMapOvr>
</p:sld>
</file>

<file path=ppt/theme/theme1.xml><?xml version="1.0" encoding="utf-8"?>
<a:theme xmlns:a="http://schemas.openxmlformats.org/drawingml/2006/main" name="KIA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A" id="{D70D0F84-9528-4D5D-BA3C-3AE167A7C678}" vid="{715D0336-9AC7-45E2-A7C3-693B40725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7A8BD574A58B47942B2397888DDD74" ma:contentTypeVersion="1" ma:contentTypeDescription="Create a new document." ma:contentTypeScope="" ma:versionID="62c0db3f8d01c00a71a0303eefa59ed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E36D479-0036-4C1B-BB80-B3F62F1B5730}"/>
</file>

<file path=customXml/itemProps2.xml><?xml version="1.0" encoding="utf-8"?>
<ds:datastoreItem xmlns:ds="http://schemas.openxmlformats.org/officeDocument/2006/customXml" ds:itemID="{DF6EA32B-5EA4-4099-90D6-544B5649A277}"/>
</file>

<file path=customXml/itemProps3.xml><?xml version="1.0" encoding="utf-8"?>
<ds:datastoreItem xmlns:ds="http://schemas.openxmlformats.org/officeDocument/2006/customXml" ds:itemID="{1D3AA869-6732-40EC-961E-1B961CF32418}"/>
</file>

<file path=docProps/app.xml><?xml version="1.0" encoding="utf-8"?>
<Properties xmlns="http://schemas.openxmlformats.org/officeDocument/2006/extended-properties" xmlns:vt="http://schemas.openxmlformats.org/officeDocument/2006/docPropsVTypes">
  <Template>KIA</Template>
  <TotalTime>17072</TotalTime>
  <Words>818</Words>
  <Application>Microsoft Office PowerPoint</Application>
  <PresentationFormat>Widescreen</PresentationFormat>
  <Paragraphs>179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Amasis MT Pro</vt:lpstr>
      <vt:lpstr>Arial</vt:lpstr>
      <vt:lpstr>Calibri</vt:lpstr>
      <vt:lpstr>Cambria</vt:lpstr>
      <vt:lpstr>Wingdings</vt:lpstr>
      <vt:lpstr>KIA</vt:lpstr>
      <vt:lpstr>Cleaner Water Program Grants Completing Your Assistance Agreement </vt:lpstr>
      <vt:lpstr>Agenda </vt:lpstr>
      <vt:lpstr>Funding Appropriations – Kentucky General Assembly</vt:lpstr>
      <vt:lpstr>Deadlines  </vt:lpstr>
      <vt:lpstr>Who’s Who</vt:lpstr>
      <vt:lpstr>Exhibits Required to Execute Assistance Agreement </vt:lpstr>
      <vt:lpstr>Getting Started</vt:lpstr>
      <vt:lpstr>Exhibit 1: Certification of Project Profile </vt:lpstr>
      <vt:lpstr>Exhibit 2: Vendor Registration </vt:lpstr>
      <vt:lpstr>Exhibit 3: Transparency Reporting</vt:lpstr>
      <vt:lpstr>Next Steps</vt:lpstr>
      <vt:lpstr>Exhibit 4: Resolution</vt:lpstr>
      <vt:lpstr>Exhibit 5: Opinion of Legal Counsel </vt:lpstr>
      <vt:lpstr>Next Steps </vt:lpstr>
      <vt:lpstr>Exhibit 7: eClearinghouse </vt:lpstr>
      <vt:lpstr>Exhibit 10: Utility Accounting Certification  </vt:lpstr>
      <vt:lpstr>Summary</vt:lpstr>
      <vt:lpstr>KIA Contacts </vt:lpstr>
      <vt:lpstr>Q &amp; A   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Armstrong, Megan (DLG)</dc:creator>
  <cp:lastModifiedBy>Neal, Russell S (KIA)</cp:lastModifiedBy>
  <cp:revision>186</cp:revision>
  <cp:lastPrinted>2024-07-17T20:11:52Z</cp:lastPrinted>
  <dcterms:created xsi:type="dcterms:W3CDTF">2020-08-07T12:29:20Z</dcterms:created>
  <dcterms:modified xsi:type="dcterms:W3CDTF">2024-08-13T17:39:22Z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0x010100157A8BD574A58B47942B2397888DDD74</vt:lpwstr>
  </property>
</Properties>
</file>