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1.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2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9.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ink/ink1.xml" ContentType="application/inkml+xml"/>
  <Override PartName="/ppt/ink/ink2.xml" ContentType="application/inkml+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6"/>
  </p:notesMasterIdLst>
  <p:sldIdLst>
    <p:sldId id="327" r:id="rId2"/>
    <p:sldId id="379" r:id="rId3"/>
    <p:sldId id="386" r:id="rId4"/>
    <p:sldId id="384" r:id="rId5"/>
    <p:sldId id="357" r:id="rId6"/>
    <p:sldId id="382" r:id="rId7"/>
    <p:sldId id="385" r:id="rId8"/>
    <p:sldId id="366" r:id="rId9"/>
    <p:sldId id="325" r:id="rId10"/>
    <p:sldId id="261" r:id="rId11"/>
    <p:sldId id="263" r:id="rId12"/>
    <p:sldId id="265" r:id="rId13"/>
    <p:sldId id="259" r:id="rId14"/>
    <p:sldId id="266" r:id="rId15"/>
    <p:sldId id="262" r:id="rId16"/>
    <p:sldId id="264" r:id="rId17"/>
    <p:sldId id="328" r:id="rId18"/>
    <p:sldId id="269" r:id="rId19"/>
    <p:sldId id="257" r:id="rId20"/>
    <p:sldId id="281" r:id="rId21"/>
    <p:sldId id="323" r:id="rId22"/>
    <p:sldId id="282" r:id="rId23"/>
    <p:sldId id="285" r:id="rId24"/>
    <p:sldId id="286" r:id="rId25"/>
    <p:sldId id="287" r:id="rId26"/>
    <p:sldId id="288" r:id="rId27"/>
    <p:sldId id="289" r:id="rId28"/>
    <p:sldId id="317" r:id="rId29"/>
    <p:sldId id="296" r:id="rId30"/>
    <p:sldId id="321" r:id="rId31"/>
    <p:sldId id="258" r:id="rId32"/>
    <p:sldId id="312" r:id="rId33"/>
    <p:sldId id="314" r:id="rId34"/>
    <p:sldId id="297" r:id="rId35"/>
    <p:sldId id="313" r:id="rId36"/>
    <p:sldId id="322" r:id="rId37"/>
    <p:sldId id="283" r:id="rId38"/>
    <p:sldId id="299" r:id="rId39"/>
    <p:sldId id="303" r:id="rId40"/>
    <p:sldId id="324" r:id="rId41"/>
    <p:sldId id="302" r:id="rId42"/>
    <p:sldId id="280" r:id="rId43"/>
    <p:sldId id="307" r:id="rId44"/>
    <p:sldId id="275" r:id="rId45"/>
    <p:sldId id="300" r:id="rId46"/>
    <p:sldId id="315" r:id="rId47"/>
    <p:sldId id="316" r:id="rId48"/>
    <p:sldId id="308" r:id="rId49"/>
    <p:sldId id="298" r:id="rId50"/>
    <p:sldId id="309" r:id="rId51"/>
    <p:sldId id="301" r:id="rId52"/>
    <p:sldId id="295" r:id="rId53"/>
    <p:sldId id="329" r:id="rId54"/>
    <p:sldId id="294" r:id="rId55"/>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FF"/>
    <a:srgbClr val="0084FF"/>
    <a:srgbClr val="6BB8FF"/>
    <a:srgbClr val="F78F27"/>
    <a:srgbClr val="3157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18" autoAdjust="0"/>
    <p:restoredTop sz="80765" autoAdjust="0"/>
  </p:normalViewPr>
  <p:slideViewPr>
    <p:cSldViewPr snapToGrid="0">
      <p:cViewPr varScale="1">
        <p:scale>
          <a:sx n="92" d="100"/>
          <a:sy n="92" d="100"/>
        </p:scale>
        <p:origin x="1080" y="84"/>
      </p:cViewPr>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customXml" Target="../customXml/item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0T18:00:35.264"/>
    </inkml:context>
    <inkml:brush xml:id="br0">
      <inkml:brushProperty name="width" value="0.05" units="cm"/>
      <inkml:brushProperty name="height" value="0.3" units="cm"/>
      <inkml:brushProperty name="color" value="#849398"/>
      <inkml:brushProperty name="ignorePressure" value="1"/>
      <inkml:brushProperty name="inkEffects" value="pencil"/>
    </inkml:brush>
  </inkml:definitions>
  <inkml:trace contextRef="#ctx0" brushRef="#br0">0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0T18:00:44.668"/>
    </inkml:context>
    <inkml:brush xml:id="br0">
      <inkml:brushProperty name="width" value="0.05" units="cm"/>
      <inkml:brushProperty name="height" value="0.3" units="cm"/>
      <inkml:brushProperty name="color" value="#849398"/>
      <inkml:brushProperty name="ignorePressure" value="1"/>
      <inkml:brushProperty name="inkEffects" value="pencil"/>
    </inkml:brush>
  </inkml:definitions>
  <inkml:trace contextRef="#ctx0" brushRef="#br0">1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5DB3B10B-F0A8-44E5-89A4-3A0D0DA423C2}" type="datetimeFigureOut">
              <a:rPr lang="en-US" smtClean="0"/>
              <a:t>10/22/2024</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A1D47655-9E68-4841-A3CC-E8E34CC48409}" type="slidenum">
              <a:rPr lang="en-US" smtClean="0"/>
              <a:t>‹#›</a:t>
            </a:fld>
            <a:endParaRPr lang="en-US"/>
          </a:p>
        </p:txBody>
      </p:sp>
    </p:spTree>
    <p:extLst>
      <p:ext uri="{BB962C8B-B14F-4D97-AF65-F5344CB8AC3E}">
        <p14:creationId xmlns:p14="http://schemas.microsoft.com/office/powerpoint/2010/main" val="3988131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D47655-9E68-4841-A3CC-E8E34CC48409}" type="slidenum">
              <a:rPr lang="en-US" smtClean="0"/>
              <a:t>1</a:t>
            </a:fld>
            <a:endParaRPr lang="en-US"/>
          </a:p>
        </p:txBody>
      </p:sp>
    </p:spTree>
    <p:extLst>
      <p:ext uri="{BB962C8B-B14F-4D97-AF65-F5344CB8AC3E}">
        <p14:creationId xmlns:p14="http://schemas.microsoft.com/office/powerpoint/2010/main" val="790933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 Profile consists of project planning and projects looking for state and federal</a:t>
            </a:r>
            <a:r>
              <a:rPr lang="en-US" baseline="0" dirty="0"/>
              <a:t> funding.  </a:t>
            </a:r>
          </a:p>
          <a:p>
            <a:endParaRPr lang="en-US" baseline="0" dirty="0"/>
          </a:p>
          <a:p>
            <a:r>
              <a:rPr lang="en-US" baseline="0" dirty="0"/>
              <a:t>Projects are organic so the profiles are always changing.  </a:t>
            </a:r>
          </a:p>
          <a:p>
            <a:endParaRPr lang="en-US" baseline="0" dirty="0"/>
          </a:p>
          <a:p>
            <a:r>
              <a:rPr lang="en-US" baseline="0" dirty="0"/>
              <a:t>Projects in the portal that are seeking SRF funding are scored and ranked through a Division of Water review process.  </a:t>
            </a:r>
          </a:p>
          <a:p>
            <a:endParaRPr lang="en-US" baseline="0" dirty="0"/>
          </a:p>
          <a:p>
            <a:r>
              <a:rPr lang="en-US" baseline="0" dirty="0"/>
              <a:t>And profiles feed Kentucky’s </a:t>
            </a:r>
            <a:r>
              <a:rPr lang="en-US" baseline="0" dirty="0" err="1"/>
              <a:t>eclearinghouse</a:t>
            </a:r>
            <a:r>
              <a:rPr lang="en-US" baseline="0" dirty="0"/>
              <a:t> and SRF electronic applications.  </a:t>
            </a:r>
          </a:p>
          <a:p>
            <a:endParaRPr lang="en-US" baseline="0" dirty="0"/>
          </a:p>
        </p:txBody>
      </p:sp>
      <p:sp>
        <p:nvSpPr>
          <p:cNvPr id="4" name="Slide Number Placeholder 3"/>
          <p:cNvSpPr>
            <a:spLocks noGrp="1"/>
          </p:cNvSpPr>
          <p:nvPr>
            <p:ph type="sldNum" sz="quarter" idx="10"/>
          </p:nvPr>
        </p:nvSpPr>
        <p:spPr/>
        <p:txBody>
          <a:bodyPr/>
          <a:lstStyle/>
          <a:p>
            <a:fld id="{A1D47655-9E68-4841-A3CC-E8E34CC48409}" type="slidenum">
              <a:rPr lang="en-US" smtClean="0"/>
              <a:t>31</a:t>
            </a:fld>
            <a:endParaRPr lang="en-US"/>
          </a:p>
        </p:txBody>
      </p:sp>
    </p:spTree>
    <p:extLst>
      <p:ext uri="{BB962C8B-B14F-4D97-AF65-F5344CB8AC3E}">
        <p14:creationId xmlns:p14="http://schemas.microsoft.com/office/powerpoint/2010/main" val="3753520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A1D47655-9E68-4841-A3CC-E8E34CC48409}" type="slidenum">
              <a:rPr lang="en-US" smtClean="0"/>
              <a:t>32</a:t>
            </a:fld>
            <a:endParaRPr lang="en-US"/>
          </a:p>
        </p:txBody>
      </p:sp>
    </p:spTree>
    <p:extLst>
      <p:ext uri="{BB962C8B-B14F-4D97-AF65-F5344CB8AC3E}">
        <p14:creationId xmlns:p14="http://schemas.microsoft.com/office/powerpoint/2010/main" val="3085066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A1D47655-9E68-4841-A3CC-E8E34CC48409}" type="slidenum">
              <a:rPr lang="en-US" smtClean="0"/>
              <a:t>33</a:t>
            </a:fld>
            <a:endParaRPr lang="en-US"/>
          </a:p>
        </p:txBody>
      </p:sp>
    </p:spTree>
    <p:extLst>
      <p:ext uri="{BB962C8B-B14F-4D97-AF65-F5344CB8AC3E}">
        <p14:creationId xmlns:p14="http://schemas.microsoft.com/office/powerpoint/2010/main" val="3960298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A1D47655-9E68-4841-A3CC-E8E34CC48409}" type="slidenum">
              <a:rPr lang="en-US" smtClean="0"/>
              <a:t>34</a:t>
            </a:fld>
            <a:endParaRPr lang="en-US"/>
          </a:p>
        </p:txBody>
      </p:sp>
    </p:spTree>
    <p:extLst>
      <p:ext uri="{BB962C8B-B14F-4D97-AF65-F5344CB8AC3E}">
        <p14:creationId xmlns:p14="http://schemas.microsoft.com/office/powerpoint/2010/main" val="1007607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A1D47655-9E68-4841-A3CC-E8E34CC48409}" type="slidenum">
              <a:rPr lang="en-US" smtClean="0"/>
              <a:t>35</a:t>
            </a:fld>
            <a:endParaRPr lang="en-US"/>
          </a:p>
        </p:txBody>
      </p:sp>
    </p:spTree>
    <p:extLst>
      <p:ext uri="{BB962C8B-B14F-4D97-AF65-F5344CB8AC3E}">
        <p14:creationId xmlns:p14="http://schemas.microsoft.com/office/powerpoint/2010/main" val="23003954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3 major components of the WRIS Portal</a:t>
            </a:r>
          </a:p>
          <a:p>
            <a:endParaRPr lang="en-US" dirty="0"/>
          </a:p>
          <a:p>
            <a:r>
              <a:rPr lang="en-US" dirty="0"/>
              <a:t>There’s:</a:t>
            </a:r>
          </a:p>
          <a:p>
            <a:endParaRPr lang="en-US" dirty="0"/>
          </a:p>
          <a:p>
            <a:r>
              <a:rPr lang="en-US" baseline="0" dirty="0"/>
              <a:t>System Data</a:t>
            </a:r>
          </a:p>
          <a:p>
            <a:r>
              <a:rPr lang="en-US" baseline="0" dirty="0"/>
              <a:t>Project Profile</a:t>
            </a:r>
          </a:p>
          <a:p>
            <a:r>
              <a:rPr lang="en-US" baseline="0" dirty="0"/>
              <a:t>GIS Mapping</a:t>
            </a:r>
            <a:endParaRPr lang="en-US" dirty="0"/>
          </a:p>
        </p:txBody>
      </p:sp>
      <p:sp>
        <p:nvSpPr>
          <p:cNvPr id="4" name="Slide Number Placeholder 3"/>
          <p:cNvSpPr>
            <a:spLocks noGrp="1"/>
          </p:cNvSpPr>
          <p:nvPr>
            <p:ph type="sldNum" sz="quarter" idx="10"/>
          </p:nvPr>
        </p:nvSpPr>
        <p:spPr/>
        <p:txBody>
          <a:bodyPr/>
          <a:lstStyle/>
          <a:p>
            <a:fld id="{A1D47655-9E68-4841-A3CC-E8E34CC48409}" type="slidenum">
              <a:rPr lang="en-US" smtClean="0"/>
              <a:t>36</a:t>
            </a:fld>
            <a:endParaRPr lang="en-US"/>
          </a:p>
        </p:txBody>
      </p:sp>
    </p:spTree>
    <p:extLst>
      <p:ext uri="{BB962C8B-B14F-4D97-AF65-F5344CB8AC3E}">
        <p14:creationId xmlns:p14="http://schemas.microsoft.com/office/powerpoint/2010/main" val="419141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component is GIS.  </a:t>
            </a:r>
          </a:p>
          <a:p>
            <a:endParaRPr lang="en-US" dirty="0"/>
          </a:p>
          <a:p>
            <a:r>
              <a:rPr lang="en-US" dirty="0"/>
              <a:t>We have proposed</a:t>
            </a:r>
            <a:r>
              <a:rPr lang="en-US" baseline="0" dirty="0"/>
              <a:t> project mapping for each profile.  </a:t>
            </a:r>
          </a:p>
          <a:p>
            <a:endParaRPr lang="en-US" baseline="0" dirty="0"/>
          </a:p>
          <a:p>
            <a:r>
              <a:rPr lang="en-US" baseline="0" dirty="0"/>
              <a:t>We have existing mapping for each system.</a:t>
            </a:r>
          </a:p>
          <a:p>
            <a:endParaRPr lang="en-US" baseline="0" dirty="0"/>
          </a:p>
          <a:p>
            <a:r>
              <a:rPr lang="en-US" baseline="0" dirty="0"/>
              <a:t>GIS is heavily integrated into the Demographics and MHI analysis that we perform.  </a:t>
            </a:r>
          </a:p>
        </p:txBody>
      </p:sp>
      <p:sp>
        <p:nvSpPr>
          <p:cNvPr id="4" name="Slide Number Placeholder 3"/>
          <p:cNvSpPr>
            <a:spLocks noGrp="1"/>
          </p:cNvSpPr>
          <p:nvPr>
            <p:ph type="sldNum" sz="quarter" idx="10"/>
          </p:nvPr>
        </p:nvSpPr>
        <p:spPr/>
        <p:txBody>
          <a:bodyPr/>
          <a:lstStyle/>
          <a:p>
            <a:fld id="{A1D47655-9E68-4841-A3CC-E8E34CC48409}" type="slidenum">
              <a:rPr lang="en-US" smtClean="0"/>
              <a:t>37</a:t>
            </a:fld>
            <a:endParaRPr lang="en-US"/>
          </a:p>
        </p:txBody>
      </p:sp>
    </p:spTree>
    <p:extLst>
      <p:ext uri="{BB962C8B-B14F-4D97-AF65-F5344CB8AC3E}">
        <p14:creationId xmlns:p14="http://schemas.microsoft.com/office/powerpoint/2010/main" val="6747378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D47655-9E68-4841-A3CC-E8E34CC48409}" type="slidenum">
              <a:rPr lang="en-US" smtClean="0"/>
              <a:t>38</a:t>
            </a:fld>
            <a:endParaRPr lang="en-US"/>
          </a:p>
        </p:txBody>
      </p:sp>
    </p:spTree>
    <p:extLst>
      <p:ext uri="{BB962C8B-B14F-4D97-AF65-F5344CB8AC3E}">
        <p14:creationId xmlns:p14="http://schemas.microsoft.com/office/powerpoint/2010/main" val="597890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D47655-9E68-4841-A3CC-E8E34CC48409}" type="slidenum">
              <a:rPr lang="en-US" smtClean="0"/>
              <a:t>39</a:t>
            </a:fld>
            <a:endParaRPr lang="en-US"/>
          </a:p>
        </p:txBody>
      </p:sp>
    </p:spTree>
    <p:extLst>
      <p:ext uri="{BB962C8B-B14F-4D97-AF65-F5344CB8AC3E}">
        <p14:creationId xmlns:p14="http://schemas.microsoft.com/office/powerpoint/2010/main" val="39309018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D47655-9E68-4841-A3CC-E8E34CC48409}" type="slidenum">
              <a:rPr lang="en-US" smtClean="0"/>
              <a:t>40</a:t>
            </a:fld>
            <a:endParaRPr lang="en-US"/>
          </a:p>
        </p:txBody>
      </p:sp>
    </p:spTree>
    <p:extLst>
      <p:ext uri="{BB962C8B-B14F-4D97-AF65-F5344CB8AC3E}">
        <p14:creationId xmlns:p14="http://schemas.microsoft.com/office/powerpoint/2010/main" val="1365145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D47655-9E68-4841-A3CC-E8E34CC48409}" type="slidenum">
              <a:rPr lang="en-US" smtClean="0"/>
              <a:t>19</a:t>
            </a:fld>
            <a:endParaRPr lang="en-US"/>
          </a:p>
        </p:txBody>
      </p:sp>
    </p:spTree>
    <p:extLst>
      <p:ext uri="{BB962C8B-B14F-4D97-AF65-F5344CB8AC3E}">
        <p14:creationId xmlns:p14="http://schemas.microsoft.com/office/powerpoint/2010/main" val="13794845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D47655-9E68-4841-A3CC-E8E34CC48409}" type="slidenum">
              <a:rPr lang="en-US" smtClean="0"/>
              <a:t>41</a:t>
            </a:fld>
            <a:endParaRPr lang="en-US"/>
          </a:p>
        </p:txBody>
      </p:sp>
    </p:spTree>
    <p:extLst>
      <p:ext uri="{BB962C8B-B14F-4D97-AF65-F5344CB8AC3E}">
        <p14:creationId xmlns:p14="http://schemas.microsoft.com/office/powerpoint/2010/main" val="40148282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 off</a:t>
            </a:r>
            <a:r>
              <a:rPr lang="en-US" baseline="0" dirty="0"/>
              <a:t> existing sewer</a:t>
            </a:r>
            <a:endParaRPr lang="en-US" dirty="0"/>
          </a:p>
        </p:txBody>
      </p:sp>
      <p:sp>
        <p:nvSpPr>
          <p:cNvPr id="4" name="Slide Number Placeholder 3"/>
          <p:cNvSpPr>
            <a:spLocks noGrp="1"/>
          </p:cNvSpPr>
          <p:nvPr>
            <p:ph type="sldNum" sz="quarter" idx="10"/>
          </p:nvPr>
        </p:nvSpPr>
        <p:spPr/>
        <p:txBody>
          <a:bodyPr/>
          <a:lstStyle/>
          <a:p>
            <a:fld id="{A1D47655-9E68-4841-A3CC-E8E34CC48409}" type="slidenum">
              <a:rPr lang="en-US" smtClean="0"/>
              <a:t>43</a:t>
            </a:fld>
            <a:endParaRPr lang="en-US"/>
          </a:p>
        </p:txBody>
      </p:sp>
    </p:spTree>
    <p:extLst>
      <p:ext uri="{BB962C8B-B14F-4D97-AF65-F5344CB8AC3E}">
        <p14:creationId xmlns:p14="http://schemas.microsoft.com/office/powerpoint/2010/main" val="3544194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D47655-9E68-4841-A3CC-E8E34CC48409}" type="slidenum">
              <a:rPr lang="en-US" smtClean="0"/>
              <a:t>45</a:t>
            </a:fld>
            <a:endParaRPr lang="en-US"/>
          </a:p>
        </p:txBody>
      </p:sp>
    </p:spTree>
    <p:extLst>
      <p:ext uri="{BB962C8B-B14F-4D97-AF65-F5344CB8AC3E}">
        <p14:creationId xmlns:p14="http://schemas.microsoft.com/office/powerpoint/2010/main" val="19256580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D47655-9E68-4841-A3CC-E8E34CC48409}" type="slidenum">
              <a:rPr lang="en-US" smtClean="0"/>
              <a:t>46</a:t>
            </a:fld>
            <a:endParaRPr lang="en-US"/>
          </a:p>
        </p:txBody>
      </p:sp>
    </p:spTree>
    <p:extLst>
      <p:ext uri="{BB962C8B-B14F-4D97-AF65-F5344CB8AC3E}">
        <p14:creationId xmlns:p14="http://schemas.microsoft.com/office/powerpoint/2010/main" val="21771102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D47655-9E68-4841-A3CC-E8E34CC48409}" type="slidenum">
              <a:rPr lang="en-US" smtClean="0"/>
              <a:t>47</a:t>
            </a:fld>
            <a:endParaRPr lang="en-US"/>
          </a:p>
        </p:txBody>
      </p:sp>
    </p:spTree>
    <p:extLst>
      <p:ext uri="{BB962C8B-B14F-4D97-AF65-F5344CB8AC3E}">
        <p14:creationId xmlns:p14="http://schemas.microsoft.com/office/powerpoint/2010/main" val="8874681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D47655-9E68-4841-A3CC-E8E34CC48409}" type="slidenum">
              <a:rPr lang="en-US" smtClean="0"/>
              <a:t>48</a:t>
            </a:fld>
            <a:endParaRPr lang="en-US"/>
          </a:p>
        </p:txBody>
      </p:sp>
    </p:spTree>
    <p:extLst>
      <p:ext uri="{BB962C8B-B14F-4D97-AF65-F5344CB8AC3E}">
        <p14:creationId xmlns:p14="http://schemas.microsoft.com/office/powerpoint/2010/main" val="14621907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D47655-9E68-4841-A3CC-E8E34CC48409}" type="slidenum">
              <a:rPr lang="en-US" smtClean="0"/>
              <a:t>49</a:t>
            </a:fld>
            <a:endParaRPr lang="en-US"/>
          </a:p>
        </p:txBody>
      </p:sp>
    </p:spTree>
    <p:extLst>
      <p:ext uri="{BB962C8B-B14F-4D97-AF65-F5344CB8AC3E}">
        <p14:creationId xmlns:p14="http://schemas.microsoft.com/office/powerpoint/2010/main" val="31744530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D47655-9E68-4841-A3CC-E8E34CC48409}" type="slidenum">
              <a:rPr lang="en-US" smtClean="0"/>
              <a:t>50</a:t>
            </a:fld>
            <a:endParaRPr lang="en-US"/>
          </a:p>
        </p:txBody>
      </p:sp>
    </p:spTree>
    <p:extLst>
      <p:ext uri="{BB962C8B-B14F-4D97-AF65-F5344CB8AC3E}">
        <p14:creationId xmlns:p14="http://schemas.microsoft.com/office/powerpoint/2010/main" val="35933116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D47655-9E68-4841-A3CC-E8E34CC48409}" type="slidenum">
              <a:rPr lang="en-US" smtClean="0"/>
              <a:t>51</a:t>
            </a:fld>
            <a:endParaRPr lang="en-US"/>
          </a:p>
        </p:txBody>
      </p:sp>
    </p:spTree>
    <p:extLst>
      <p:ext uri="{BB962C8B-B14F-4D97-AF65-F5344CB8AC3E}">
        <p14:creationId xmlns:p14="http://schemas.microsoft.com/office/powerpoint/2010/main" val="7607589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D47655-9E68-4841-A3CC-E8E34CC48409}" type="slidenum">
              <a:rPr lang="en-US" smtClean="0"/>
              <a:t>52</a:t>
            </a:fld>
            <a:endParaRPr lang="en-US"/>
          </a:p>
        </p:txBody>
      </p:sp>
    </p:spTree>
    <p:extLst>
      <p:ext uri="{BB962C8B-B14F-4D97-AF65-F5344CB8AC3E}">
        <p14:creationId xmlns:p14="http://schemas.microsoft.com/office/powerpoint/2010/main" val="2759022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3 major components of the WRIS Portal</a:t>
            </a:r>
          </a:p>
          <a:p>
            <a:endParaRPr lang="en-US" dirty="0"/>
          </a:p>
          <a:p>
            <a:r>
              <a:rPr lang="en-US" dirty="0"/>
              <a:t>There’s:</a:t>
            </a:r>
          </a:p>
          <a:p>
            <a:endParaRPr lang="en-US" dirty="0"/>
          </a:p>
          <a:p>
            <a:r>
              <a:rPr lang="en-US" baseline="0" dirty="0"/>
              <a:t>System Data</a:t>
            </a:r>
          </a:p>
          <a:p>
            <a:r>
              <a:rPr lang="en-US" baseline="0" dirty="0"/>
              <a:t>Project Profile</a:t>
            </a:r>
          </a:p>
          <a:p>
            <a:r>
              <a:rPr lang="en-US" baseline="0" dirty="0"/>
              <a:t>GIS Mapping</a:t>
            </a:r>
            <a:endParaRPr lang="en-US" dirty="0"/>
          </a:p>
        </p:txBody>
      </p:sp>
      <p:sp>
        <p:nvSpPr>
          <p:cNvPr id="4" name="Slide Number Placeholder 3"/>
          <p:cNvSpPr>
            <a:spLocks noGrp="1"/>
          </p:cNvSpPr>
          <p:nvPr>
            <p:ph type="sldNum" sz="quarter" idx="10"/>
          </p:nvPr>
        </p:nvSpPr>
        <p:spPr/>
        <p:txBody>
          <a:bodyPr/>
          <a:lstStyle/>
          <a:p>
            <a:fld id="{A1D47655-9E68-4841-A3CC-E8E34CC48409}" type="slidenum">
              <a:rPr lang="en-US" smtClean="0"/>
              <a:t>20</a:t>
            </a:fld>
            <a:endParaRPr lang="en-US"/>
          </a:p>
        </p:txBody>
      </p:sp>
    </p:spTree>
    <p:extLst>
      <p:ext uri="{BB962C8B-B14F-4D97-AF65-F5344CB8AC3E}">
        <p14:creationId xmlns:p14="http://schemas.microsoft.com/office/powerpoint/2010/main" val="41105665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D47655-9E68-4841-A3CC-E8E34CC48409}" type="slidenum">
              <a:rPr lang="en-US" smtClean="0"/>
              <a:t>54</a:t>
            </a:fld>
            <a:endParaRPr lang="en-US"/>
          </a:p>
        </p:txBody>
      </p:sp>
    </p:spTree>
    <p:extLst>
      <p:ext uri="{BB962C8B-B14F-4D97-AF65-F5344CB8AC3E}">
        <p14:creationId xmlns:p14="http://schemas.microsoft.com/office/powerpoint/2010/main" val="2666355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3 major components of the WRIS Portal</a:t>
            </a:r>
          </a:p>
          <a:p>
            <a:endParaRPr lang="en-US" dirty="0"/>
          </a:p>
          <a:p>
            <a:r>
              <a:rPr lang="en-US" dirty="0"/>
              <a:t>There’s:</a:t>
            </a:r>
          </a:p>
          <a:p>
            <a:endParaRPr lang="en-US" dirty="0"/>
          </a:p>
          <a:p>
            <a:r>
              <a:rPr lang="en-US" baseline="0" dirty="0"/>
              <a:t>System Data</a:t>
            </a:r>
          </a:p>
          <a:p>
            <a:r>
              <a:rPr lang="en-US" baseline="0" dirty="0"/>
              <a:t>Project Profile</a:t>
            </a:r>
          </a:p>
          <a:p>
            <a:r>
              <a:rPr lang="en-US" baseline="0" dirty="0"/>
              <a:t>GIS Mapping</a:t>
            </a:r>
            <a:endParaRPr lang="en-US" dirty="0"/>
          </a:p>
        </p:txBody>
      </p:sp>
      <p:sp>
        <p:nvSpPr>
          <p:cNvPr id="4" name="Slide Number Placeholder 3"/>
          <p:cNvSpPr>
            <a:spLocks noGrp="1"/>
          </p:cNvSpPr>
          <p:nvPr>
            <p:ph type="sldNum" sz="quarter" idx="10"/>
          </p:nvPr>
        </p:nvSpPr>
        <p:spPr/>
        <p:txBody>
          <a:bodyPr/>
          <a:lstStyle/>
          <a:p>
            <a:fld id="{A1D47655-9E68-4841-A3CC-E8E34CC48409}" type="slidenum">
              <a:rPr lang="en-US" smtClean="0"/>
              <a:t>21</a:t>
            </a:fld>
            <a:endParaRPr lang="en-US"/>
          </a:p>
        </p:txBody>
      </p:sp>
    </p:spTree>
    <p:extLst>
      <p:ext uri="{BB962C8B-B14F-4D97-AF65-F5344CB8AC3E}">
        <p14:creationId xmlns:p14="http://schemas.microsoft.com/office/powerpoint/2010/main" val="541074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System data includes the utility information such as contact information that</a:t>
            </a:r>
            <a:r>
              <a:rPr lang="en-US" baseline="0" dirty="0"/>
              <a:t> is updated annually during ADD system visits.  </a:t>
            </a:r>
          </a:p>
          <a:p>
            <a:endParaRPr lang="en-US" baseline="0" dirty="0"/>
          </a:p>
        </p:txBody>
      </p:sp>
      <p:sp>
        <p:nvSpPr>
          <p:cNvPr id="4" name="Slide Number Placeholder 3"/>
          <p:cNvSpPr>
            <a:spLocks noGrp="1"/>
          </p:cNvSpPr>
          <p:nvPr>
            <p:ph type="sldNum" sz="quarter" idx="10"/>
          </p:nvPr>
        </p:nvSpPr>
        <p:spPr/>
        <p:txBody>
          <a:bodyPr/>
          <a:lstStyle/>
          <a:p>
            <a:fld id="{A1D47655-9E68-4841-A3CC-E8E34CC48409}" type="slidenum">
              <a:rPr lang="en-US" smtClean="0"/>
              <a:t>22</a:t>
            </a:fld>
            <a:endParaRPr lang="en-US"/>
          </a:p>
        </p:txBody>
      </p:sp>
    </p:spTree>
    <p:extLst>
      <p:ext uri="{BB962C8B-B14F-4D97-AF65-F5344CB8AC3E}">
        <p14:creationId xmlns:p14="http://schemas.microsoft.com/office/powerpoint/2010/main" val="2563322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system data you are going to see a tab called Asset Management.  The</a:t>
            </a:r>
            <a:r>
              <a:rPr lang="en-US" baseline="0" dirty="0"/>
              <a:t> information you see here is pulled from the GIS thanks to the ADDs who worked with each utility to create what we call assessment areas.  These assessment areas divide each system into zones that we can populate with the various assets located there.  Assets can be graded based on condition, performance, and priority.  </a:t>
            </a:r>
          </a:p>
          <a:p>
            <a:endParaRPr lang="en-US" baseline="0" dirty="0"/>
          </a:p>
        </p:txBody>
      </p:sp>
      <p:sp>
        <p:nvSpPr>
          <p:cNvPr id="4" name="Slide Number Placeholder 3"/>
          <p:cNvSpPr>
            <a:spLocks noGrp="1"/>
          </p:cNvSpPr>
          <p:nvPr>
            <p:ph type="sldNum" sz="quarter" idx="10"/>
          </p:nvPr>
        </p:nvSpPr>
        <p:spPr/>
        <p:txBody>
          <a:bodyPr/>
          <a:lstStyle/>
          <a:p>
            <a:fld id="{A1D47655-9E68-4841-A3CC-E8E34CC48409}" type="slidenum">
              <a:rPr lang="en-US" smtClean="0"/>
              <a:t>23</a:t>
            </a:fld>
            <a:endParaRPr lang="en-US"/>
          </a:p>
        </p:txBody>
      </p:sp>
    </p:spTree>
    <p:extLst>
      <p:ext uri="{BB962C8B-B14F-4D97-AF65-F5344CB8AC3E}">
        <p14:creationId xmlns:p14="http://schemas.microsoft.com/office/powerpoint/2010/main" val="2268876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D47655-9E68-4841-A3CC-E8E34CC48409}" type="slidenum">
              <a:rPr lang="en-US" smtClean="0"/>
              <a:t>24</a:t>
            </a:fld>
            <a:endParaRPr lang="en-US"/>
          </a:p>
        </p:txBody>
      </p:sp>
    </p:spTree>
    <p:extLst>
      <p:ext uri="{BB962C8B-B14F-4D97-AF65-F5344CB8AC3E}">
        <p14:creationId xmlns:p14="http://schemas.microsoft.com/office/powerpoint/2010/main" val="939527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System data includes the utility information such as contact information that</a:t>
            </a:r>
            <a:r>
              <a:rPr lang="en-US" baseline="0" dirty="0"/>
              <a:t> is updated annually during ADD system visits.  </a:t>
            </a:r>
          </a:p>
          <a:p>
            <a:endParaRPr lang="en-US" baseline="0" dirty="0"/>
          </a:p>
        </p:txBody>
      </p:sp>
      <p:sp>
        <p:nvSpPr>
          <p:cNvPr id="4" name="Slide Number Placeholder 3"/>
          <p:cNvSpPr>
            <a:spLocks noGrp="1"/>
          </p:cNvSpPr>
          <p:nvPr>
            <p:ph type="sldNum" sz="quarter" idx="10"/>
          </p:nvPr>
        </p:nvSpPr>
        <p:spPr/>
        <p:txBody>
          <a:bodyPr/>
          <a:lstStyle/>
          <a:p>
            <a:fld id="{A1D47655-9E68-4841-A3CC-E8E34CC48409}" type="slidenum">
              <a:rPr lang="en-US" smtClean="0"/>
              <a:t>29</a:t>
            </a:fld>
            <a:endParaRPr lang="en-US"/>
          </a:p>
        </p:txBody>
      </p:sp>
    </p:spTree>
    <p:extLst>
      <p:ext uri="{BB962C8B-B14F-4D97-AF65-F5344CB8AC3E}">
        <p14:creationId xmlns:p14="http://schemas.microsoft.com/office/powerpoint/2010/main" val="2181221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3 major components of the WRIS Portal</a:t>
            </a:r>
          </a:p>
          <a:p>
            <a:endParaRPr lang="en-US" dirty="0"/>
          </a:p>
          <a:p>
            <a:r>
              <a:rPr lang="en-US" dirty="0"/>
              <a:t>There’s:</a:t>
            </a:r>
          </a:p>
          <a:p>
            <a:endParaRPr lang="en-US" dirty="0"/>
          </a:p>
          <a:p>
            <a:r>
              <a:rPr lang="en-US" baseline="0" dirty="0"/>
              <a:t>System Data</a:t>
            </a:r>
          </a:p>
          <a:p>
            <a:r>
              <a:rPr lang="en-US" baseline="0" dirty="0"/>
              <a:t>Project Profile</a:t>
            </a:r>
          </a:p>
          <a:p>
            <a:r>
              <a:rPr lang="en-US" baseline="0" dirty="0"/>
              <a:t>GIS Mapping</a:t>
            </a:r>
            <a:endParaRPr lang="en-US" dirty="0"/>
          </a:p>
        </p:txBody>
      </p:sp>
      <p:sp>
        <p:nvSpPr>
          <p:cNvPr id="4" name="Slide Number Placeholder 3"/>
          <p:cNvSpPr>
            <a:spLocks noGrp="1"/>
          </p:cNvSpPr>
          <p:nvPr>
            <p:ph type="sldNum" sz="quarter" idx="10"/>
          </p:nvPr>
        </p:nvSpPr>
        <p:spPr/>
        <p:txBody>
          <a:bodyPr/>
          <a:lstStyle/>
          <a:p>
            <a:fld id="{A1D47655-9E68-4841-A3CC-E8E34CC48409}" type="slidenum">
              <a:rPr lang="en-US" smtClean="0"/>
              <a:t>30</a:t>
            </a:fld>
            <a:endParaRPr lang="en-US"/>
          </a:p>
        </p:txBody>
      </p:sp>
    </p:spTree>
    <p:extLst>
      <p:ext uri="{BB962C8B-B14F-4D97-AF65-F5344CB8AC3E}">
        <p14:creationId xmlns:p14="http://schemas.microsoft.com/office/powerpoint/2010/main" val="2369703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4800" y="2590800"/>
            <a:ext cx="10972800" cy="1752600"/>
          </a:xfrm>
          <a:prstGeom prst="rect">
            <a:avLst/>
          </a:prstGeom>
        </p:spPr>
        <p:txBody>
          <a:bodyPr/>
          <a:lstStyle>
            <a:lvl1pPr marL="0" indent="0" algn="l">
              <a:buNone/>
              <a:defRPr>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cxnSp>
        <p:nvCxnSpPr>
          <p:cNvPr id="7" name="Straight Connector 6"/>
          <p:cNvCxnSpPr/>
          <p:nvPr userDrawn="1"/>
        </p:nvCxnSpPr>
        <p:spPr>
          <a:xfrm>
            <a:off x="0" y="2438400"/>
            <a:ext cx="12192000" cy="0"/>
          </a:xfrm>
          <a:prstGeom prst="line">
            <a:avLst/>
          </a:prstGeom>
          <a:ln w="76200"/>
        </p:spPr>
        <p:style>
          <a:lnRef idx="3">
            <a:schemeClr val="accent5"/>
          </a:lnRef>
          <a:fillRef idx="0">
            <a:schemeClr val="accent5"/>
          </a:fillRef>
          <a:effectRef idx="2">
            <a:schemeClr val="accent5"/>
          </a:effectRef>
          <a:fontRef idx="minor">
            <a:schemeClr val="tx1"/>
          </a:fontRef>
        </p:style>
      </p:cxnSp>
      <p:sp>
        <p:nvSpPr>
          <p:cNvPr id="5" name="Title 4"/>
          <p:cNvSpPr>
            <a:spLocks noGrp="1"/>
          </p:cNvSpPr>
          <p:nvPr>
            <p:ph type="title"/>
          </p:nvPr>
        </p:nvSpPr>
        <p:spPr>
          <a:xfrm>
            <a:off x="304800" y="1447800"/>
            <a:ext cx="10972800" cy="762000"/>
          </a:xfrm>
          <a:prstGeom prst="rect">
            <a:avLst/>
          </a:prstGeom>
        </p:spPr>
        <p:txBody>
          <a:bodyPr/>
          <a:lstStyle>
            <a:lvl1pPr algn="l">
              <a:defRPr>
                <a:solidFill>
                  <a:schemeClr val="bg1"/>
                </a:solidFill>
                <a:latin typeface="+mj-lt"/>
              </a:defRPr>
            </a:lvl1pPr>
          </a:lstStyle>
          <a:p>
            <a:r>
              <a:rPr lang="en-US"/>
              <a:t>Click to edit Master title style</a:t>
            </a:r>
          </a:p>
        </p:txBody>
      </p:sp>
      <p:sp>
        <p:nvSpPr>
          <p:cNvPr id="6" name="Rectangle 5"/>
          <p:cNvSpPr/>
          <p:nvPr/>
        </p:nvSpPr>
        <p:spPr>
          <a:xfrm>
            <a:off x="0" y="0"/>
            <a:ext cx="12192000" cy="6858000"/>
          </a:xfrm>
          <a:prstGeom prst="rect">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603546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400" y="990601"/>
            <a:ext cx="11379200" cy="4525963"/>
          </a:xfrm>
          <a:prstGeom prst="rect">
            <a:avLst/>
          </a:prstGeom>
        </p:spPr>
        <p:txBody>
          <a:bodyPr/>
          <a:lstStyle>
            <a:lvl1pPr>
              <a:defRPr>
                <a:solidFill>
                  <a:schemeClr val="bg1"/>
                </a:solidFill>
                <a:latin typeface="+mj-lt"/>
              </a:defRPr>
            </a:lvl1pPr>
            <a:lvl2pPr>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p:cNvCxnSpPr/>
          <p:nvPr/>
        </p:nvCxnSpPr>
        <p:spPr>
          <a:xfrm>
            <a:off x="0" y="914400"/>
            <a:ext cx="12192000" cy="0"/>
          </a:xfrm>
          <a:prstGeom prst="line">
            <a:avLst/>
          </a:prstGeom>
          <a:ln w="76200"/>
        </p:spPr>
        <p:style>
          <a:lnRef idx="3">
            <a:schemeClr val="accent5"/>
          </a:lnRef>
          <a:fillRef idx="0">
            <a:schemeClr val="accent5"/>
          </a:fillRef>
          <a:effectRef idx="2">
            <a:schemeClr val="accent5"/>
          </a:effectRef>
          <a:fontRef idx="minor">
            <a:schemeClr val="tx1"/>
          </a:fontRef>
        </p:style>
      </p:cxnSp>
      <p:sp>
        <p:nvSpPr>
          <p:cNvPr id="5" name="Title 4"/>
          <p:cNvSpPr>
            <a:spLocks noGrp="1"/>
          </p:cNvSpPr>
          <p:nvPr>
            <p:ph type="title"/>
          </p:nvPr>
        </p:nvSpPr>
        <p:spPr>
          <a:xfrm>
            <a:off x="406400" y="122238"/>
            <a:ext cx="11379200" cy="715962"/>
          </a:xfrm>
          <a:prstGeom prst="rect">
            <a:avLst/>
          </a:prstGeom>
        </p:spPr>
        <p:txBody>
          <a:bodyPr/>
          <a:lstStyle>
            <a:lvl1pPr algn="l">
              <a:defRPr>
                <a:solidFill>
                  <a:schemeClr val="bg1"/>
                </a:solidFill>
                <a:latin typeface="+mj-lt"/>
              </a:defRPr>
            </a:lvl1pPr>
          </a:lstStyle>
          <a:p>
            <a:r>
              <a:rPr lang="en-US"/>
              <a:t>Click to edit Master title style</a:t>
            </a:r>
            <a:endParaRPr lang="en-US" dirty="0"/>
          </a:p>
        </p:txBody>
      </p:sp>
      <p:sp>
        <p:nvSpPr>
          <p:cNvPr id="6" name="Rectangle 5"/>
          <p:cNvSpPr/>
          <p:nvPr/>
        </p:nvSpPr>
        <p:spPr>
          <a:xfrm>
            <a:off x="0" y="0"/>
            <a:ext cx="12192000" cy="6858000"/>
          </a:xfrm>
          <a:prstGeom prst="rect">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805129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06400" y="990601"/>
            <a:ext cx="5588000" cy="4525963"/>
          </a:xfrm>
          <a:prstGeom prst="rect">
            <a:avLst/>
          </a:prstGeom>
        </p:spPr>
        <p:txBody>
          <a:bodyPr/>
          <a:lstStyle>
            <a:lvl1pPr>
              <a:defRPr sz="2800">
                <a:solidFill>
                  <a:schemeClr val="bg1"/>
                </a:solidFill>
                <a:latin typeface="+mj-lt"/>
              </a:defRPr>
            </a:lvl1pPr>
            <a:lvl2pPr>
              <a:defRPr sz="2400">
                <a:solidFill>
                  <a:schemeClr val="bg1"/>
                </a:solidFill>
                <a:latin typeface="+mj-lt"/>
              </a:defRPr>
            </a:lvl2pPr>
            <a:lvl3pPr>
              <a:defRPr sz="20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990601"/>
            <a:ext cx="5588000" cy="4525963"/>
          </a:xfrm>
          <a:prstGeom prst="rect">
            <a:avLst/>
          </a:prstGeom>
        </p:spPr>
        <p:txBody>
          <a:bodyPr/>
          <a:lstStyle>
            <a:lvl1pPr>
              <a:defRPr sz="2800">
                <a:solidFill>
                  <a:schemeClr val="bg1"/>
                </a:solidFill>
                <a:latin typeface="+mj-lt"/>
              </a:defRPr>
            </a:lvl1pPr>
            <a:lvl2pPr>
              <a:defRPr sz="2400">
                <a:solidFill>
                  <a:schemeClr val="bg1"/>
                </a:solidFill>
                <a:latin typeface="+mj-lt"/>
              </a:defRPr>
            </a:lvl2pPr>
            <a:lvl3pPr>
              <a:defRPr sz="20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p:nvCxnSpPr>
        <p:spPr>
          <a:xfrm>
            <a:off x="0" y="914400"/>
            <a:ext cx="12192000" cy="0"/>
          </a:xfrm>
          <a:prstGeom prst="line">
            <a:avLst/>
          </a:prstGeom>
          <a:ln w="76200"/>
        </p:spPr>
        <p:style>
          <a:lnRef idx="3">
            <a:schemeClr val="accent5"/>
          </a:lnRef>
          <a:fillRef idx="0">
            <a:schemeClr val="accent5"/>
          </a:fillRef>
          <a:effectRef idx="2">
            <a:schemeClr val="accent5"/>
          </a:effectRef>
          <a:fontRef idx="minor">
            <a:schemeClr val="tx1"/>
          </a:fontRef>
        </p:style>
      </p:cxnSp>
      <p:sp>
        <p:nvSpPr>
          <p:cNvPr id="6" name="Title 4"/>
          <p:cNvSpPr>
            <a:spLocks noGrp="1"/>
          </p:cNvSpPr>
          <p:nvPr>
            <p:ph type="title"/>
          </p:nvPr>
        </p:nvSpPr>
        <p:spPr>
          <a:xfrm>
            <a:off x="406400" y="122238"/>
            <a:ext cx="11379200" cy="715962"/>
          </a:xfrm>
          <a:prstGeom prst="rect">
            <a:avLst/>
          </a:prstGeom>
        </p:spPr>
        <p:txBody>
          <a:bodyPr/>
          <a:lstStyle>
            <a:lvl1pPr algn="l">
              <a:defRPr>
                <a:solidFill>
                  <a:schemeClr val="bg1"/>
                </a:solidFill>
                <a:latin typeface="+mj-lt"/>
              </a:defRPr>
            </a:lvl1pPr>
          </a:lstStyle>
          <a:p>
            <a:r>
              <a:rPr lang="en-US"/>
              <a:t>Click to edit Master title style</a:t>
            </a:r>
            <a:endParaRPr lang="en-US" dirty="0"/>
          </a:p>
        </p:txBody>
      </p:sp>
      <p:sp>
        <p:nvSpPr>
          <p:cNvPr id="7" name="Rectangle 6"/>
          <p:cNvSpPr/>
          <p:nvPr/>
        </p:nvSpPr>
        <p:spPr>
          <a:xfrm>
            <a:off x="0" y="0"/>
            <a:ext cx="12192000" cy="6858000"/>
          </a:xfrm>
          <a:prstGeom prst="rect">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mj-lt"/>
            </a:endParaRPr>
          </a:p>
        </p:txBody>
      </p:sp>
    </p:spTree>
    <p:extLst>
      <p:ext uri="{BB962C8B-B14F-4D97-AF65-F5344CB8AC3E}">
        <p14:creationId xmlns:p14="http://schemas.microsoft.com/office/powerpoint/2010/main" val="1868265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6400" y="1112838"/>
            <a:ext cx="5590117" cy="639762"/>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06400" y="1782762"/>
            <a:ext cx="5590117" cy="3703638"/>
          </a:xfrm>
          <a:prstGeom prst="rect">
            <a:avLst/>
          </a:prstGeom>
        </p:spPr>
        <p:txBody>
          <a:bodyPr/>
          <a:lstStyle>
            <a:lvl1pPr>
              <a:defRPr sz="2400">
                <a:solidFill>
                  <a:schemeClr val="bg1"/>
                </a:solidFill>
                <a:latin typeface="+mj-lt"/>
              </a:defRPr>
            </a:lvl1pPr>
            <a:lvl2pPr>
              <a:defRPr sz="2000">
                <a:solidFill>
                  <a:schemeClr val="bg1"/>
                </a:solidFill>
                <a:latin typeface="+mj-lt"/>
              </a:defRPr>
            </a:lvl2pPr>
            <a:lvl3pPr>
              <a:defRPr sz="1800">
                <a:solidFill>
                  <a:schemeClr val="bg1"/>
                </a:solidFill>
                <a:latin typeface="+mj-lt"/>
              </a:defRPr>
            </a:lvl3pPr>
            <a:lvl4pPr>
              <a:defRPr sz="1600">
                <a:solidFill>
                  <a:schemeClr val="bg1"/>
                </a:solidFill>
                <a:latin typeface="+mj-lt"/>
              </a:defRPr>
            </a:lvl4pPr>
            <a:lvl5pPr>
              <a:defRPr sz="1600">
                <a:solidFill>
                  <a:schemeClr val="bg1"/>
                </a:solidFill>
                <a:latin typeface="+mj-lt"/>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112838"/>
            <a:ext cx="5592233" cy="639762"/>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1782762"/>
            <a:ext cx="5592233" cy="3703638"/>
          </a:xfrm>
          <a:prstGeom prst="rect">
            <a:avLst/>
          </a:prstGeom>
        </p:spPr>
        <p:txBody>
          <a:bodyPr/>
          <a:lstStyle>
            <a:lvl1pPr>
              <a:defRPr sz="2400">
                <a:solidFill>
                  <a:schemeClr val="bg1"/>
                </a:solidFill>
                <a:latin typeface="+mj-lt"/>
              </a:defRPr>
            </a:lvl1pPr>
            <a:lvl2pPr>
              <a:defRPr sz="2000">
                <a:solidFill>
                  <a:schemeClr val="bg1"/>
                </a:solidFill>
                <a:latin typeface="+mj-lt"/>
              </a:defRPr>
            </a:lvl2pPr>
            <a:lvl3pPr>
              <a:defRPr sz="1800">
                <a:solidFill>
                  <a:schemeClr val="bg1"/>
                </a:solidFill>
                <a:latin typeface="+mj-lt"/>
              </a:defRPr>
            </a:lvl3pPr>
            <a:lvl4pPr>
              <a:defRPr sz="1600">
                <a:solidFill>
                  <a:schemeClr val="bg1"/>
                </a:solidFill>
                <a:latin typeface="+mj-lt"/>
              </a:defRPr>
            </a:lvl4pPr>
            <a:lvl5pPr>
              <a:defRPr sz="1600">
                <a:solidFill>
                  <a:schemeClr val="bg1"/>
                </a:solidFill>
                <a:latin typeface="+mj-lt"/>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p:nvCxnSpPr>
        <p:spPr>
          <a:xfrm>
            <a:off x="0" y="914400"/>
            <a:ext cx="12192000" cy="0"/>
          </a:xfrm>
          <a:prstGeom prst="line">
            <a:avLst/>
          </a:prstGeom>
          <a:ln w="76200"/>
        </p:spPr>
        <p:style>
          <a:lnRef idx="3">
            <a:schemeClr val="accent5"/>
          </a:lnRef>
          <a:fillRef idx="0">
            <a:schemeClr val="accent5"/>
          </a:fillRef>
          <a:effectRef idx="2">
            <a:schemeClr val="accent5"/>
          </a:effectRef>
          <a:fontRef idx="minor">
            <a:schemeClr val="tx1"/>
          </a:fontRef>
        </p:style>
      </p:cxnSp>
      <p:sp>
        <p:nvSpPr>
          <p:cNvPr id="8" name="Title 4"/>
          <p:cNvSpPr>
            <a:spLocks noGrp="1"/>
          </p:cNvSpPr>
          <p:nvPr>
            <p:ph type="title"/>
          </p:nvPr>
        </p:nvSpPr>
        <p:spPr>
          <a:xfrm>
            <a:off x="406400" y="122238"/>
            <a:ext cx="11379200" cy="715962"/>
          </a:xfrm>
          <a:prstGeom prst="rect">
            <a:avLst/>
          </a:prstGeom>
        </p:spPr>
        <p:txBody>
          <a:bodyPr/>
          <a:lstStyle>
            <a:lvl1pPr algn="l">
              <a:defRPr>
                <a:solidFill>
                  <a:schemeClr val="bg1"/>
                </a:solidFill>
                <a:latin typeface="+mj-lt"/>
              </a:defRPr>
            </a:lvl1pPr>
          </a:lstStyle>
          <a:p>
            <a:r>
              <a:rPr lang="en-US"/>
              <a:t>Click to edit Master title style</a:t>
            </a:r>
            <a:endParaRPr lang="en-US" dirty="0"/>
          </a:p>
        </p:txBody>
      </p:sp>
      <p:sp>
        <p:nvSpPr>
          <p:cNvPr id="9" name="Rectangle 8"/>
          <p:cNvSpPr/>
          <p:nvPr/>
        </p:nvSpPr>
        <p:spPr>
          <a:xfrm>
            <a:off x="0" y="0"/>
            <a:ext cx="12192000" cy="6858000"/>
          </a:xfrm>
          <a:prstGeom prst="rect">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964284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cxnSp>
        <p:nvCxnSpPr>
          <p:cNvPr id="6" name="Straight Connector 5"/>
          <p:cNvCxnSpPr/>
          <p:nvPr/>
        </p:nvCxnSpPr>
        <p:spPr>
          <a:xfrm>
            <a:off x="0" y="914400"/>
            <a:ext cx="12192000" cy="0"/>
          </a:xfrm>
          <a:prstGeom prst="line">
            <a:avLst/>
          </a:prstGeom>
          <a:ln w="76200"/>
        </p:spPr>
        <p:style>
          <a:lnRef idx="3">
            <a:schemeClr val="accent5"/>
          </a:lnRef>
          <a:fillRef idx="0">
            <a:schemeClr val="accent5"/>
          </a:fillRef>
          <a:effectRef idx="2">
            <a:schemeClr val="accent5"/>
          </a:effectRef>
          <a:fontRef idx="minor">
            <a:schemeClr val="tx1"/>
          </a:fontRef>
        </p:style>
      </p:cxnSp>
      <p:sp>
        <p:nvSpPr>
          <p:cNvPr id="4" name="Title 4"/>
          <p:cNvSpPr>
            <a:spLocks noGrp="1"/>
          </p:cNvSpPr>
          <p:nvPr>
            <p:ph type="title"/>
          </p:nvPr>
        </p:nvSpPr>
        <p:spPr>
          <a:xfrm>
            <a:off x="406400" y="122238"/>
            <a:ext cx="11379200" cy="715962"/>
          </a:xfrm>
          <a:prstGeom prst="rect">
            <a:avLst/>
          </a:prstGeom>
        </p:spPr>
        <p:txBody>
          <a:bodyPr/>
          <a:lstStyle>
            <a:lvl1pPr algn="l">
              <a:defRPr>
                <a:solidFill>
                  <a:schemeClr val="bg1"/>
                </a:solidFill>
                <a:latin typeface="+mj-lt"/>
              </a:defRPr>
            </a:lvl1pPr>
          </a:lstStyle>
          <a:p>
            <a:r>
              <a:rPr lang="en-US"/>
              <a:t>Click to edit Master title style</a:t>
            </a:r>
            <a:endParaRPr lang="en-US" dirty="0"/>
          </a:p>
        </p:txBody>
      </p:sp>
      <p:sp>
        <p:nvSpPr>
          <p:cNvPr id="5" name="Rectangle 4"/>
          <p:cNvSpPr/>
          <p:nvPr/>
        </p:nvSpPr>
        <p:spPr>
          <a:xfrm>
            <a:off x="0" y="0"/>
            <a:ext cx="12192000" cy="6858000"/>
          </a:xfrm>
          <a:prstGeom prst="rect">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208807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492625"/>
            <a:ext cx="7315200" cy="566738"/>
          </a:xfrm>
          <a:prstGeom prst="rect">
            <a:avLst/>
          </a:prstGeom>
        </p:spPr>
        <p:txBody>
          <a:bodyPr anchor="b"/>
          <a:lstStyle>
            <a:lvl1pPr algn="l">
              <a:defRPr sz="2000" b="1">
                <a:solidFill>
                  <a:schemeClr val="bg1"/>
                </a:solidFill>
                <a:latin typeface="+mj-lt"/>
              </a:defRPr>
            </a:lvl1pPr>
          </a:lstStyle>
          <a:p>
            <a:r>
              <a:rPr lang="en-US"/>
              <a:t>Click to edit Master title style</a:t>
            </a:r>
            <a:endParaRPr lang="en-US" dirty="0"/>
          </a:p>
        </p:txBody>
      </p:sp>
      <p:sp>
        <p:nvSpPr>
          <p:cNvPr id="3" name="Picture Placeholder 2"/>
          <p:cNvSpPr>
            <a:spLocks noGrp="1"/>
          </p:cNvSpPr>
          <p:nvPr>
            <p:ph type="pic" idx="1"/>
          </p:nvPr>
        </p:nvSpPr>
        <p:spPr>
          <a:xfrm>
            <a:off x="2389717" y="304800"/>
            <a:ext cx="7315200" cy="4114800"/>
          </a:xfrm>
          <a:prstGeom prst="rect">
            <a:avLst/>
          </a:prstGeom>
        </p:spPr>
        <p:txBody>
          <a:bodyPr/>
          <a:lstStyle>
            <a:lvl1pPr marL="0" indent="0">
              <a:buNone/>
              <a:defRPr sz="3200">
                <a:solidFill>
                  <a:schemeClr val="bg1"/>
                </a:solidFill>
                <a:latin typeface="Cambria"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389717" y="5059363"/>
            <a:ext cx="7315200" cy="804862"/>
          </a:xfrm>
          <a:prstGeom prst="rect">
            <a:avLst/>
          </a:prstGeom>
        </p:spPr>
        <p:txBody>
          <a:bodyPr/>
          <a:lstStyle>
            <a:lvl1pPr marL="0" indent="0">
              <a:buNone/>
              <a:defRPr sz="1400">
                <a:solidFill>
                  <a:schemeClr val="bg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1750986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E5ECB7-BE80-4E7B-A93F-B4041E545801}" type="datetimeFigureOut">
              <a:rPr lang="en-US" smtClean="0"/>
              <a:t>10/22/2024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2E9067-AA81-47C8-90A9-A3B797D8893C}" type="slidenum">
              <a:rPr lang="en-US" smtClean="0"/>
              <a:t>‹#›</a:t>
            </a:fld>
            <a:endParaRPr lang="en-US"/>
          </a:p>
        </p:txBody>
      </p:sp>
    </p:spTree>
    <p:extLst>
      <p:ext uri="{BB962C8B-B14F-4D97-AF65-F5344CB8AC3E}">
        <p14:creationId xmlns:p14="http://schemas.microsoft.com/office/powerpoint/2010/main" val="481973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jpeg"/><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17" descr="C:\Users\jocelyn.gross\Documents\KIA\Logos\State.jpg"/>
          <p:cNvPicPr>
            <a:picLocks noChangeAspect="1" noChangeArrowheads="1"/>
          </p:cNvPicPr>
          <p:nvPr/>
        </p:nvPicPr>
        <p:blipFill>
          <a:blip r:embed="rId9" cstate="print"/>
          <a:srcRect l="9091" t="24510" r="9091" b="26471"/>
          <a:stretch>
            <a:fillRect/>
          </a:stretch>
        </p:blipFill>
        <p:spPr bwMode="auto">
          <a:xfrm>
            <a:off x="1195578" y="381000"/>
            <a:ext cx="9800844" cy="4495800"/>
          </a:xfrm>
          <a:prstGeom prst="rect">
            <a:avLst/>
          </a:prstGeom>
          <a:noFill/>
        </p:spPr>
      </p:pic>
      <p:sp>
        <p:nvSpPr>
          <p:cNvPr id="19" name="Rectangle 18"/>
          <p:cNvSpPr/>
          <p:nvPr/>
        </p:nvSpPr>
        <p:spPr>
          <a:xfrm>
            <a:off x="0" y="0"/>
            <a:ext cx="12192000" cy="6858000"/>
          </a:xfrm>
          <a:prstGeom prst="rect">
            <a:avLst/>
          </a:prstGeom>
          <a:solidFill>
            <a:schemeClr val="tx2">
              <a:alpha val="9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Rectangle 19"/>
          <p:cNvSpPr/>
          <p:nvPr/>
        </p:nvSpPr>
        <p:spPr>
          <a:xfrm>
            <a:off x="0" y="5791200"/>
            <a:ext cx="12192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1" name="Picture 2" descr="C:\Users\jocelyn.gross\Documents\KIA\Logos\wrislogo.jpg"/>
          <p:cNvPicPr>
            <a:picLocks noChangeAspect="1" noChangeArrowheads="1"/>
          </p:cNvPicPr>
          <p:nvPr/>
        </p:nvPicPr>
        <p:blipFill>
          <a:blip r:embed="rId10" cstate="print"/>
          <a:srcRect/>
          <a:stretch>
            <a:fillRect/>
          </a:stretch>
        </p:blipFill>
        <p:spPr bwMode="auto">
          <a:xfrm>
            <a:off x="378435" y="5867400"/>
            <a:ext cx="916965" cy="738880"/>
          </a:xfrm>
          <a:prstGeom prst="rect">
            <a:avLst/>
          </a:prstGeom>
          <a:noFill/>
        </p:spPr>
      </p:pic>
      <p:pic>
        <p:nvPicPr>
          <p:cNvPr id="22" name="Picture 4" descr="C:\Users\jocelyn.gross\Dropbox Folders\Dropbox\Logos\website\kialogo.jpg"/>
          <p:cNvPicPr>
            <a:picLocks noChangeAspect="1" noChangeArrowheads="1"/>
          </p:cNvPicPr>
          <p:nvPr/>
        </p:nvPicPr>
        <p:blipFill>
          <a:blip r:embed="rId11" cstate="print"/>
          <a:srcRect/>
          <a:stretch>
            <a:fillRect/>
          </a:stretch>
        </p:blipFill>
        <p:spPr bwMode="auto">
          <a:xfrm>
            <a:off x="10538434" y="5912600"/>
            <a:ext cx="1120166" cy="648483"/>
          </a:xfrm>
          <a:prstGeom prst="rect">
            <a:avLst/>
          </a:prstGeom>
          <a:noFill/>
        </p:spPr>
      </p:pic>
      <p:pic>
        <p:nvPicPr>
          <p:cNvPr id="23" name="Picture 5" descr="C:\Users\jocelyn.gross\Dropbox Folders\Dropbox\Logos\website\kybrand2915.jpg"/>
          <p:cNvPicPr>
            <a:picLocks noChangeAspect="1" noChangeArrowheads="1"/>
          </p:cNvPicPr>
          <p:nvPr/>
        </p:nvPicPr>
        <p:blipFill>
          <a:blip r:embed="rId12" cstate="print"/>
          <a:srcRect/>
          <a:stretch>
            <a:fillRect/>
          </a:stretch>
        </p:blipFill>
        <p:spPr bwMode="auto">
          <a:xfrm>
            <a:off x="4722285" y="5927755"/>
            <a:ext cx="2364315" cy="618173"/>
          </a:xfrm>
          <a:prstGeom prst="rect">
            <a:avLst/>
          </a:prstGeom>
          <a:noFill/>
        </p:spPr>
      </p:pic>
      <p:cxnSp>
        <p:nvCxnSpPr>
          <p:cNvPr id="24" name="Straight Connector 23"/>
          <p:cNvCxnSpPr/>
          <p:nvPr/>
        </p:nvCxnSpPr>
        <p:spPr>
          <a:xfrm>
            <a:off x="0" y="5715000"/>
            <a:ext cx="12192000" cy="0"/>
          </a:xfrm>
          <a:prstGeom prst="line">
            <a:avLst/>
          </a:prstGeom>
          <a:ln w="152400"/>
        </p:spPr>
        <p:style>
          <a:lnRef idx="3">
            <a:schemeClr val="accent5"/>
          </a:lnRef>
          <a:fillRef idx="0">
            <a:schemeClr val="accent5"/>
          </a:fillRef>
          <a:effectRef idx="2">
            <a:schemeClr val="accent5"/>
          </a:effectRef>
          <a:fontRef idx="minor">
            <a:schemeClr val="tx1"/>
          </a:fontRef>
        </p:style>
      </p:cxnSp>
      <p:cxnSp>
        <p:nvCxnSpPr>
          <p:cNvPr id="26" name="Straight Connector 25"/>
          <p:cNvCxnSpPr/>
          <p:nvPr/>
        </p:nvCxnSpPr>
        <p:spPr>
          <a:xfrm>
            <a:off x="0" y="6705600"/>
            <a:ext cx="12192000" cy="0"/>
          </a:xfrm>
          <a:prstGeom prst="line">
            <a:avLst/>
          </a:prstGeom>
          <a:ln w="76200"/>
        </p:spPr>
        <p:style>
          <a:lnRef idx="3">
            <a:schemeClr val="accent5"/>
          </a:lnRef>
          <a:fillRef idx="0">
            <a:schemeClr val="accent5"/>
          </a:fillRef>
          <a:effectRef idx="2">
            <a:schemeClr val="accent5"/>
          </a:effectRef>
          <a:fontRef idx="minor">
            <a:schemeClr val="tx1"/>
          </a:fontRef>
        </p:style>
      </p:cxnSp>
      <p:sp>
        <p:nvSpPr>
          <p:cNvPr id="28" name="Content Placeholder 19"/>
          <p:cNvSpPr txBox="1">
            <a:spLocks/>
          </p:cNvSpPr>
          <p:nvPr/>
        </p:nvSpPr>
        <p:spPr>
          <a:xfrm>
            <a:off x="406400" y="990601"/>
            <a:ext cx="10972800" cy="4525963"/>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600" b="0" i="0" u="none" strike="noStrike" kern="1200" cap="none" spc="0" normalizeH="0" baseline="0" noProof="0" dirty="0">
              <a:ln>
                <a:noFill/>
              </a:ln>
              <a:solidFill>
                <a:schemeClr val="bg1"/>
              </a:solidFill>
              <a:effectLst/>
              <a:uLnTx/>
              <a:uFillTx/>
              <a:latin typeface="Cambria" pitchFamily="18" charset="0"/>
              <a:ea typeface="+mn-ea"/>
              <a:cs typeface="+mn-cs"/>
            </a:endParaRPr>
          </a:p>
        </p:txBody>
      </p:sp>
    </p:spTree>
    <p:extLst>
      <p:ext uri="{BB962C8B-B14F-4D97-AF65-F5344CB8AC3E}">
        <p14:creationId xmlns:p14="http://schemas.microsoft.com/office/powerpoint/2010/main" val="34552921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s://wris.ky.gov/downloads/srf/cfp/CWSRF_Priority_System_Guidance_Document.pdf" TargetMode="External"/><Relationship Id="rId7" Type="http://schemas.openxmlformats.org/officeDocument/2006/relationships/hyperlink" Target="https://wris.ky.gov/downloads/wris/DrinkingWater_ProjectProfileApp.pdf" TargetMode="External"/><Relationship Id="rId2" Type="http://schemas.openxmlformats.org/officeDocument/2006/relationships/hyperlink" Target="https://wris.ky.gov/portal/PrjData" TargetMode="External"/><Relationship Id="rId1" Type="http://schemas.openxmlformats.org/officeDocument/2006/relationships/slideLayout" Target="../slideLayouts/slideLayout1.xml"/><Relationship Id="rId6" Type="http://schemas.openxmlformats.org/officeDocument/2006/relationships/hyperlink" Target="https://wris.ky.gov/downloads/wris/CleanWater_ProjectProfileApp.pdf" TargetMode="External"/><Relationship Id="rId5" Type="http://schemas.openxmlformats.org/officeDocument/2006/relationships/image" Target="../media/image18.png"/><Relationship Id="rId4" Type="http://schemas.openxmlformats.org/officeDocument/2006/relationships/hyperlink" Target="https://wris.ky.gov/downloads/srf/cfp/DWSRF_Priority_System_Guidance_Document.pdf"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ris.ky.gov/portal/SysData"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hyperlink" Target="https://wris.ky.gov/portal/DwSysData/KY0880452"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hyperlink" Target="https://wris.ky.gov/portal/DwSysData/KY0880452" TargetMode="Externa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s://wris.ky.gov/portal/DwSysData/KY0880452"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s://wris.ky.gov/portal/DwSysData/KY0880452"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s://wris.ky.gov/portal/DwSysData/KY0880452"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9.png"/><Relationship Id="rId2" Type="http://schemas.openxmlformats.org/officeDocument/2006/relationships/hyperlink" Target="https://wris.ky.gov/portal/DwSysData/KY0880452" TargetMode="Externa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hyperlink" Target="https://wris.ky.gov/portal/SysData"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ris.ky.gov/portal/PrjData.aspx"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hyperlink" Target="https://wris.ky.gov/portal/DwPrjData/WX21053017"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wris.ky.gov/portal/PrjData.aspx" TargetMode="External"/><Relationship Id="rId4" Type="http://schemas.openxmlformats.org/officeDocument/2006/relationships/hyperlink" Target="https://wris.ky.gov/portal/CwPrjData/SX21059056"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ris.ky.gov/portal/PrjData.aspx"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https://wris.ky.gov/downloads/wris/CleanWater_ProjectProfileApp.pdf" TargetMode="External"/><Relationship Id="rId7" Type="http://schemas.openxmlformats.org/officeDocument/2006/relationships/hyperlink" Target="https://wris.ky.gov/portal/PrjData.aspx"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ris.ky.gov/downloads/srf/cfp/DWSRF_Priority_System_Guidance_Document.pdf" TargetMode="External"/><Relationship Id="rId5" Type="http://schemas.openxmlformats.org/officeDocument/2006/relationships/hyperlink" Target="https://wris.ky.gov/downloads/srf/cfp/CWSRF_Priority_System_Guidance_Document.pdf" TargetMode="External"/><Relationship Id="rId4" Type="http://schemas.openxmlformats.org/officeDocument/2006/relationships/hyperlink" Target="https://wris.ky.gov/downloads/wris/DrinkingWater_ProjectProfileApp.pdf"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ris.ky.gov/portal/PrjData.aspx"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kygeonet.ky.gov/kia/dw/?config=config_zoom.json&amp;esearch=KY0460248&amp;slayer=2&amp;exprnum=0" TargetMode="External"/><Relationship Id="rId2" Type="http://schemas.openxmlformats.org/officeDocument/2006/relationships/hyperlink" Target="https://kygeonet.ky.gov/kia/cw/?config=config_zoom.json&amp;esearch=SX21059072&amp;slayer=0&amp;exprnum=0"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hyperlink" Target="https://kia.ky.gov/" TargetMode="Externa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customXml" Target="../ink/ink1.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customXml" Target="../ink/ink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12192000" cy="5633357"/>
          </a:xfrm>
          <a:prstGeom prst="rect">
            <a:avLst/>
          </a:prstGeom>
        </p:spPr>
        <p:txBody>
          <a:bodyPr anchor="ctr"/>
          <a:lstStyle/>
          <a:p>
            <a:r>
              <a:rPr lang="en-US" sz="6000" dirty="0">
                <a:solidFill>
                  <a:schemeClr val="bg1"/>
                </a:solidFill>
              </a:rPr>
              <a:t>WRIS Project Profile </a:t>
            </a:r>
            <a:br>
              <a:rPr lang="en-US" sz="6000" dirty="0">
                <a:solidFill>
                  <a:schemeClr val="bg1"/>
                </a:solidFill>
              </a:rPr>
            </a:br>
            <a:r>
              <a:rPr lang="en-US" sz="2800" dirty="0">
                <a:solidFill>
                  <a:schemeClr val="bg1"/>
                </a:solidFill>
              </a:rPr>
              <a:t>and</a:t>
            </a:r>
            <a:r>
              <a:rPr lang="en-US" sz="6000" dirty="0">
                <a:solidFill>
                  <a:schemeClr val="bg1"/>
                </a:solidFill>
              </a:rPr>
              <a:t> </a:t>
            </a:r>
            <a:br>
              <a:rPr lang="en-US" sz="6000" dirty="0">
                <a:solidFill>
                  <a:schemeClr val="bg1"/>
                </a:solidFill>
              </a:rPr>
            </a:br>
            <a:r>
              <a:rPr lang="en-US" sz="6000" dirty="0">
                <a:solidFill>
                  <a:schemeClr val="bg1"/>
                </a:solidFill>
              </a:rPr>
              <a:t>Call for Projects</a:t>
            </a:r>
          </a:p>
        </p:txBody>
      </p:sp>
    </p:spTree>
    <p:extLst>
      <p:ext uri="{BB962C8B-B14F-4D97-AF65-F5344CB8AC3E}">
        <p14:creationId xmlns:p14="http://schemas.microsoft.com/office/powerpoint/2010/main" val="37682424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04800" y="420327"/>
            <a:ext cx="9609221" cy="584775"/>
          </a:xfrm>
          <a:prstGeom prst="rect">
            <a:avLst/>
          </a:prstGeom>
        </p:spPr>
        <p:txBody>
          <a:bodyPr wrap="square">
            <a:spAutoFit/>
          </a:bodyPr>
          <a:lstStyle/>
          <a:p>
            <a:pPr lvl="1"/>
            <a:r>
              <a:rPr lang="en-US" sz="3200" dirty="0">
                <a:solidFill>
                  <a:schemeClr val="bg1">
                    <a:lumMod val="85000"/>
                  </a:schemeClr>
                </a:solidFill>
              </a:rPr>
              <a:t>WRIS Pre-Application</a:t>
            </a:r>
          </a:p>
        </p:txBody>
      </p:sp>
      <p:sp>
        <p:nvSpPr>
          <p:cNvPr id="6" name="TextBox 5"/>
          <p:cNvSpPr txBox="1"/>
          <p:nvPr/>
        </p:nvSpPr>
        <p:spPr>
          <a:xfrm>
            <a:off x="767015" y="1556624"/>
            <a:ext cx="3369064" cy="369332"/>
          </a:xfrm>
          <a:prstGeom prst="rect">
            <a:avLst/>
          </a:prstGeom>
          <a:noFill/>
        </p:spPr>
        <p:txBody>
          <a:bodyPr wrap="none" rtlCol="0">
            <a:spAutoFit/>
          </a:bodyPr>
          <a:lstStyle/>
          <a:p>
            <a:r>
              <a:rPr lang="en-US" dirty="0">
                <a:solidFill>
                  <a:schemeClr val="bg1"/>
                </a:solidFill>
                <a:hlinkClick r:id="rId2"/>
              </a:rPr>
              <a:t>https://wris.ky.gov/portal/PrjData</a:t>
            </a:r>
            <a:endParaRPr lang="en-US" dirty="0">
              <a:solidFill>
                <a:schemeClr val="bg1"/>
              </a:solidFill>
            </a:endParaRPr>
          </a:p>
        </p:txBody>
      </p:sp>
      <p:sp>
        <p:nvSpPr>
          <p:cNvPr id="12" name="Line Callout 1 11"/>
          <p:cNvSpPr/>
          <p:nvPr/>
        </p:nvSpPr>
        <p:spPr>
          <a:xfrm>
            <a:off x="7124493" y="2772036"/>
            <a:ext cx="3312278" cy="1321734"/>
          </a:xfrm>
          <a:prstGeom prst="borderCallout1">
            <a:avLst>
              <a:gd name="adj1" fmla="val 48007"/>
              <a:gd name="adj2" fmla="val -564"/>
              <a:gd name="adj3" fmla="val 65768"/>
              <a:gd name="adj4" fmla="val -63549"/>
            </a:avLst>
          </a:prstGeom>
          <a:solidFill>
            <a:schemeClr val="accent2">
              <a:lumMod val="75000"/>
            </a:schemeClr>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a:p>
            <a:pPr algn="ctr"/>
            <a:endParaRPr lang="en-US" dirty="0">
              <a:solidFill>
                <a:schemeClr val="bg1">
                  <a:lumMod val="95000"/>
                </a:schemeClr>
              </a:solidFill>
            </a:endParaRPr>
          </a:p>
          <a:p>
            <a:pPr algn="ctr"/>
            <a:r>
              <a:rPr lang="en-US" dirty="0">
                <a:solidFill>
                  <a:schemeClr val="bg1">
                    <a:lumMod val="95000"/>
                  </a:schemeClr>
                </a:solidFill>
              </a:rPr>
              <a:t>DOW</a:t>
            </a:r>
          </a:p>
          <a:p>
            <a:pPr algn="ctr"/>
            <a:r>
              <a:rPr lang="en-US" dirty="0">
                <a:solidFill>
                  <a:schemeClr val="bg1">
                    <a:lumMod val="95000"/>
                  </a:schemeClr>
                </a:solidFill>
                <a:hlinkClick r:id="rId3"/>
              </a:rPr>
              <a:t>CW Guidance Document</a:t>
            </a:r>
            <a:endParaRPr lang="en-US" dirty="0">
              <a:solidFill>
                <a:schemeClr val="bg1">
                  <a:lumMod val="95000"/>
                </a:schemeClr>
              </a:solidFill>
            </a:endParaRPr>
          </a:p>
          <a:p>
            <a:pPr algn="ctr"/>
            <a:r>
              <a:rPr lang="en-US" dirty="0">
                <a:solidFill>
                  <a:schemeClr val="bg1">
                    <a:lumMod val="95000"/>
                  </a:schemeClr>
                </a:solidFill>
                <a:hlinkClick r:id="rId4"/>
              </a:rPr>
              <a:t>DW Guidance Document </a:t>
            </a:r>
            <a:endParaRPr lang="en-US" dirty="0">
              <a:solidFill>
                <a:schemeClr val="bg1">
                  <a:lumMod val="95000"/>
                </a:schemeClr>
              </a:solidFill>
            </a:endParaRPr>
          </a:p>
          <a:p>
            <a:pPr algn="ctr"/>
            <a:r>
              <a:rPr lang="en-US" dirty="0">
                <a:solidFill>
                  <a:schemeClr val="bg1">
                    <a:lumMod val="95000"/>
                  </a:schemeClr>
                </a:solidFill>
              </a:rPr>
              <a:t> </a:t>
            </a:r>
          </a:p>
          <a:p>
            <a:pPr algn="ctr"/>
            <a:endParaRPr lang="en-US" dirty="0"/>
          </a:p>
        </p:txBody>
      </p:sp>
      <p:sp>
        <p:nvSpPr>
          <p:cNvPr id="13" name="Right Brace 12"/>
          <p:cNvSpPr/>
          <p:nvPr/>
        </p:nvSpPr>
        <p:spPr>
          <a:xfrm>
            <a:off x="4807992" y="3390078"/>
            <a:ext cx="216817" cy="499684"/>
          </a:xfrm>
          <a:prstGeom prst="rightBrac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pic>
        <p:nvPicPr>
          <p:cNvPr id="14" name="Picture 13"/>
          <p:cNvPicPr>
            <a:picLocks noChangeAspect="1"/>
          </p:cNvPicPr>
          <p:nvPr/>
        </p:nvPicPr>
        <p:blipFill rotWithShape="1">
          <a:blip r:embed="rId5"/>
          <a:srcRect b="68124"/>
          <a:stretch/>
        </p:blipFill>
        <p:spPr>
          <a:xfrm>
            <a:off x="4986783" y="503819"/>
            <a:ext cx="6759951" cy="1422137"/>
          </a:xfrm>
          <a:prstGeom prst="rect">
            <a:avLst/>
          </a:prstGeom>
        </p:spPr>
      </p:pic>
      <p:sp>
        <p:nvSpPr>
          <p:cNvPr id="2" name="Line Callout 1 11">
            <a:extLst>
              <a:ext uri="{FF2B5EF4-FFF2-40B4-BE49-F238E27FC236}">
                <a16:creationId xmlns:a16="http://schemas.microsoft.com/office/drawing/2014/main" id="{67C3173C-2C00-C750-8A37-37013F42D9E3}"/>
              </a:ext>
            </a:extLst>
          </p:cNvPr>
          <p:cNvSpPr/>
          <p:nvPr/>
        </p:nvSpPr>
        <p:spPr>
          <a:xfrm>
            <a:off x="7124493" y="4217789"/>
            <a:ext cx="3312278" cy="1321734"/>
          </a:xfrm>
          <a:prstGeom prst="borderCallout1">
            <a:avLst>
              <a:gd name="adj1" fmla="val 48007"/>
              <a:gd name="adj2" fmla="val -564"/>
              <a:gd name="adj3" fmla="val -1824"/>
              <a:gd name="adj4" fmla="val -63231"/>
            </a:avLst>
          </a:prstGeom>
          <a:solidFill>
            <a:schemeClr val="accent2">
              <a:lumMod val="75000"/>
            </a:schemeClr>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a:p>
            <a:pPr algn="ctr"/>
            <a:endParaRPr lang="en-US" dirty="0">
              <a:solidFill>
                <a:schemeClr val="bg1">
                  <a:lumMod val="95000"/>
                </a:schemeClr>
              </a:solidFill>
            </a:endParaRPr>
          </a:p>
          <a:p>
            <a:pPr algn="ctr"/>
            <a:r>
              <a:rPr lang="en-US" dirty="0">
                <a:solidFill>
                  <a:schemeClr val="bg1">
                    <a:lumMod val="95000"/>
                  </a:schemeClr>
                </a:solidFill>
              </a:rPr>
              <a:t>WRIS</a:t>
            </a:r>
          </a:p>
          <a:p>
            <a:pPr algn="ctr"/>
            <a:r>
              <a:rPr lang="en-US" dirty="0">
                <a:solidFill>
                  <a:schemeClr val="bg1">
                    <a:lumMod val="95000"/>
                  </a:schemeClr>
                </a:solidFill>
                <a:hlinkClick r:id="rId6"/>
              </a:rPr>
              <a:t>CW Pre-Application</a:t>
            </a:r>
            <a:endParaRPr lang="en-US" dirty="0">
              <a:solidFill>
                <a:schemeClr val="bg1">
                  <a:lumMod val="95000"/>
                </a:schemeClr>
              </a:solidFill>
            </a:endParaRPr>
          </a:p>
          <a:p>
            <a:pPr algn="ctr"/>
            <a:r>
              <a:rPr lang="en-US" dirty="0">
                <a:solidFill>
                  <a:schemeClr val="bg1">
                    <a:lumMod val="95000"/>
                  </a:schemeClr>
                </a:solidFill>
                <a:hlinkClick r:id="rId7"/>
              </a:rPr>
              <a:t>DW Pre-Application</a:t>
            </a:r>
            <a:endParaRPr lang="en-US" dirty="0">
              <a:solidFill>
                <a:schemeClr val="bg1">
                  <a:lumMod val="95000"/>
                </a:schemeClr>
              </a:solidFill>
            </a:endParaRPr>
          </a:p>
          <a:p>
            <a:pPr algn="ctr"/>
            <a:r>
              <a:rPr lang="en-US" dirty="0">
                <a:solidFill>
                  <a:schemeClr val="bg1">
                    <a:lumMod val="95000"/>
                  </a:schemeClr>
                </a:solidFill>
              </a:rPr>
              <a:t> </a:t>
            </a:r>
          </a:p>
          <a:p>
            <a:pPr algn="ctr"/>
            <a:endParaRPr lang="en-US" dirty="0">
              <a:solidFill>
                <a:schemeClr val="bg1">
                  <a:lumMod val="95000"/>
                </a:schemeClr>
              </a:solidFill>
            </a:endParaRPr>
          </a:p>
        </p:txBody>
      </p:sp>
      <p:sp>
        <p:nvSpPr>
          <p:cNvPr id="3" name="Right Brace 2">
            <a:extLst>
              <a:ext uri="{FF2B5EF4-FFF2-40B4-BE49-F238E27FC236}">
                <a16:creationId xmlns:a16="http://schemas.microsoft.com/office/drawing/2014/main" id="{0646C68A-6C43-E2CF-23A1-42655EFC99D3}"/>
              </a:ext>
            </a:extLst>
          </p:cNvPr>
          <p:cNvSpPr/>
          <p:nvPr/>
        </p:nvSpPr>
        <p:spPr>
          <a:xfrm>
            <a:off x="4807992" y="3944524"/>
            <a:ext cx="216817" cy="499684"/>
          </a:xfrm>
          <a:prstGeom prst="rightBrac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pic>
        <p:nvPicPr>
          <p:cNvPr id="8" name="Picture 7">
            <a:extLst>
              <a:ext uri="{FF2B5EF4-FFF2-40B4-BE49-F238E27FC236}">
                <a16:creationId xmlns:a16="http://schemas.microsoft.com/office/drawing/2014/main" id="{ED46BD03-76AD-931D-8174-838D23439BB2}"/>
              </a:ext>
            </a:extLst>
          </p:cNvPr>
          <p:cNvPicPr>
            <a:picLocks noChangeAspect="1"/>
          </p:cNvPicPr>
          <p:nvPr/>
        </p:nvPicPr>
        <p:blipFill>
          <a:blip r:embed="rId8"/>
          <a:stretch>
            <a:fillRect/>
          </a:stretch>
        </p:blipFill>
        <p:spPr>
          <a:xfrm>
            <a:off x="130837" y="2996784"/>
            <a:ext cx="4641420" cy="2006138"/>
          </a:xfrm>
          <a:prstGeom prst="rect">
            <a:avLst/>
          </a:prstGeom>
        </p:spPr>
      </p:pic>
    </p:spTree>
    <p:extLst>
      <p:ext uri="{BB962C8B-B14F-4D97-AF65-F5344CB8AC3E}">
        <p14:creationId xmlns:p14="http://schemas.microsoft.com/office/powerpoint/2010/main" val="168331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30786" y="1271856"/>
            <a:ext cx="2441694" cy="523220"/>
          </a:xfrm>
          <a:prstGeom prst="rect">
            <a:avLst/>
          </a:prstGeom>
        </p:spPr>
        <p:txBody>
          <a:bodyPr wrap="none">
            <a:spAutoFit/>
          </a:bodyPr>
          <a:lstStyle/>
          <a:p>
            <a:r>
              <a:rPr lang="en-US" sz="2800" dirty="0">
                <a:solidFill>
                  <a:schemeClr val="bg1">
                    <a:lumMod val="95000"/>
                  </a:schemeClr>
                </a:solidFill>
              </a:rPr>
              <a:t>Planning Needs</a:t>
            </a:r>
          </a:p>
        </p:txBody>
      </p:sp>
      <p:sp>
        <p:nvSpPr>
          <p:cNvPr id="70" name="TextBox 69"/>
          <p:cNvSpPr txBox="1"/>
          <p:nvPr/>
        </p:nvSpPr>
        <p:spPr>
          <a:xfrm>
            <a:off x="2485201" y="254633"/>
            <a:ext cx="7428508" cy="584775"/>
          </a:xfrm>
          <a:prstGeom prst="rect">
            <a:avLst/>
          </a:prstGeom>
          <a:noFill/>
        </p:spPr>
        <p:txBody>
          <a:bodyPr wrap="none" rtlCol="0">
            <a:spAutoFit/>
          </a:bodyPr>
          <a:lstStyle/>
          <a:p>
            <a:r>
              <a:rPr lang="en-US" sz="3200" dirty="0">
                <a:solidFill>
                  <a:schemeClr val="bg1">
                    <a:lumMod val="95000"/>
                  </a:schemeClr>
                </a:solidFill>
              </a:rPr>
              <a:t>Clean Water Project Profile Pre-Application </a:t>
            </a:r>
          </a:p>
        </p:txBody>
      </p:sp>
      <p:sp>
        <p:nvSpPr>
          <p:cNvPr id="2" name="Rectangle 1"/>
          <p:cNvSpPr/>
          <p:nvPr/>
        </p:nvSpPr>
        <p:spPr>
          <a:xfrm>
            <a:off x="674412" y="3559794"/>
            <a:ext cx="10020801" cy="646331"/>
          </a:xfrm>
          <a:prstGeom prst="rect">
            <a:avLst/>
          </a:prstGeom>
          <a:solidFill>
            <a:schemeClr val="bg1"/>
          </a:solidFill>
        </p:spPr>
        <p:txBody>
          <a:bodyPr wrap="square">
            <a:spAutoFit/>
          </a:bodyPr>
          <a:lstStyle/>
          <a:p>
            <a:r>
              <a:rPr lang="en-US" sz="1200" dirty="0">
                <a:solidFill>
                  <a:schemeClr val="tx2">
                    <a:lumMod val="60000"/>
                    <a:lumOff val="40000"/>
                  </a:schemeClr>
                </a:solidFill>
              </a:rPr>
              <a:t>(GIS) - Must have mapping for proposed line(s) and set ACTIVITY to REHAB - CIPP LINING, REHAB - CLEANING, REHAB - REPLACE OBSOLETE OR AGING</a:t>
            </a:r>
          </a:p>
          <a:p>
            <a:r>
              <a:rPr lang="en-US" sz="1200" dirty="0">
                <a:solidFill>
                  <a:schemeClr val="tx2">
                    <a:lumMod val="60000"/>
                    <a:lumOff val="40000"/>
                  </a:schemeClr>
                </a:solidFill>
              </a:rPr>
              <a:t>LINES, REHAB - PIPE BURSTING, REHAB - REPLACE PROBLEM LINES, REHAB - SLIP LINING, or REHAB - REPLACE UNDERSIZED LINES; and /or have mapping</a:t>
            </a:r>
          </a:p>
          <a:p>
            <a:r>
              <a:rPr lang="en-US" sz="1200" dirty="0">
                <a:solidFill>
                  <a:schemeClr val="tx2">
                    <a:lumMod val="60000"/>
                    <a:lumOff val="40000"/>
                  </a:schemeClr>
                </a:solidFill>
              </a:rPr>
              <a:t>for proposed point(s) (except SEWAGE TREATMENT PLANT, SCADA, or OTHER) and set STATUS to REHAB</a:t>
            </a:r>
          </a:p>
        </p:txBody>
      </p:sp>
      <p:sp>
        <p:nvSpPr>
          <p:cNvPr id="4" name="Rectangle 3"/>
          <p:cNvSpPr/>
          <p:nvPr/>
        </p:nvSpPr>
        <p:spPr>
          <a:xfrm>
            <a:off x="8842471" y="1210301"/>
            <a:ext cx="3112313" cy="646331"/>
          </a:xfrm>
          <a:prstGeom prst="rect">
            <a:avLst/>
          </a:prstGeom>
        </p:spPr>
        <p:txBody>
          <a:bodyPr wrap="square">
            <a:spAutoFit/>
          </a:bodyPr>
          <a:lstStyle/>
          <a:p>
            <a:r>
              <a:rPr lang="en-US" dirty="0">
                <a:solidFill>
                  <a:schemeClr val="tx2">
                    <a:lumMod val="60000"/>
                    <a:lumOff val="40000"/>
                  </a:schemeClr>
                </a:solidFill>
              </a:rPr>
              <a:t>Mapping Requirements</a:t>
            </a:r>
            <a:br>
              <a:rPr lang="en-US" dirty="0"/>
            </a:br>
            <a:r>
              <a:rPr lang="en-US" dirty="0">
                <a:solidFill>
                  <a:schemeClr val="accent6">
                    <a:lumMod val="75000"/>
                  </a:schemeClr>
                </a:solidFill>
              </a:rPr>
              <a:t>CWSRF Ranking Criteria</a:t>
            </a:r>
          </a:p>
        </p:txBody>
      </p:sp>
      <p:sp>
        <p:nvSpPr>
          <p:cNvPr id="3" name="TextBox 2"/>
          <p:cNvSpPr txBox="1"/>
          <p:nvPr/>
        </p:nvSpPr>
        <p:spPr>
          <a:xfrm>
            <a:off x="674412" y="2828057"/>
            <a:ext cx="7497822" cy="369332"/>
          </a:xfrm>
          <a:prstGeom prst="rect">
            <a:avLst/>
          </a:prstGeom>
          <a:noFill/>
        </p:spPr>
        <p:txBody>
          <a:bodyPr wrap="none" rtlCol="0">
            <a:spAutoFit/>
          </a:bodyPr>
          <a:lstStyle/>
          <a:p>
            <a:pPr marL="285750" indent="-285750">
              <a:buFont typeface="Wingdings" panose="05000000000000000000" pitchFamily="2" charset="2"/>
              <a:buChar char="q"/>
            </a:pPr>
            <a:r>
              <a:rPr lang="en-US" dirty="0">
                <a:solidFill>
                  <a:schemeClr val="bg1">
                    <a:lumMod val="95000"/>
                  </a:schemeClr>
                </a:solidFill>
              </a:rPr>
              <a:t>Replacement or Rehabilitation of Aging Infrastructure </a:t>
            </a:r>
            <a:r>
              <a:rPr lang="en-US" dirty="0">
                <a:solidFill>
                  <a:schemeClr val="accent6">
                    <a:lumMod val="75000"/>
                  </a:schemeClr>
                </a:solidFill>
              </a:rPr>
              <a:t>(Points Received: 50)</a:t>
            </a:r>
          </a:p>
        </p:txBody>
      </p:sp>
      <p:pic>
        <p:nvPicPr>
          <p:cNvPr id="12" name="Picture 11"/>
          <p:cNvPicPr>
            <a:picLocks noChangeAspect="1"/>
          </p:cNvPicPr>
          <p:nvPr/>
        </p:nvPicPr>
        <p:blipFill>
          <a:blip r:embed="rId2"/>
          <a:stretch>
            <a:fillRect/>
          </a:stretch>
        </p:blipFill>
        <p:spPr>
          <a:xfrm>
            <a:off x="775465" y="2893660"/>
            <a:ext cx="209550" cy="238125"/>
          </a:xfrm>
          <a:prstGeom prst="rect">
            <a:avLst/>
          </a:prstGeom>
        </p:spPr>
      </p:pic>
      <p:sp>
        <p:nvSpPr>
          <p:cNvPr id="8" name="TextBox 7"/>
          <p:cNvSpPr txBox="1"/>
          <p:nvPr/>
        </p:nvSpPr>
        <p:spPr>
          <a:xfrm>
            <a:off x="685800" y="4754138"/>
            <a:ext cx="2610908" cy="615553"/>
          </a:xfrm>
          <a:prstGeom prst="rect">
            <a:avLst/>
          </a:prstGeom>
          <a:solidFill>
            <a:schemeClr val="bg2"/>
          </a:solidFill>
        </p:spPr>
        <p:txBody>
          <a:bodyPr wrap="none" rtlCol="0">
            <a:spAutoFit/>
          </a:bodyPr>
          <a:lstStyle/>
          <a:p>
            <a:r>
              <a:rPr lang="en-US" sz="1600" dirty="0"/>
              <a:t>Mapping Requirements </a:t>
            </a:r>
            <a:r>
              <a:rPr lang="en-US" sz="1600" dirty="0">
                <a:solidFill>
                  <a:schemeClr val="tx2">
                    <a:lumMod val="60000"/>
                    <a:lumOff val="40000"/>
                  </a:schemeClr>
                </a:solidFill>
              </a:rPr>
              <a:t>(GIS)</a:t>
            </a:r>
          </a:p>
          <a:p>
            <a:r>
              <a:rPr lang="en-US" sz="1600" dirty="0"/>
              <a:t>key words: </a:t>
            </a:r>
            <a:r>
              <a:rPr lang="en-US" b="1" dirty="0">
                <a:solidFill>
                  <a:schemeClr val="tx2">
                    <a:lumMod val="60000"/>
                    <a:lumOff val="40000"/>
                  </a:schemeClr>
                </a:solidFill>
              </a:rPr>
              <a:t>set ; to; and /or</a:t>
            </a:r>
          </a:p>
        </p:txBody>
      </p:sp>
    </p:spTree>
    <p:extLst>
      <p:ext uri="{BB962C8B-B14F-4D97-AF65-F5344CB8AC3E}">
        <p14:creationId xmlns:p14="http://schemas.microsoft.com/office/powerpoint/2010/main" val="18697181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229943" y="304800"/>
            <a:ext cx="9432755" cy="962526"/>
          </a:xfrm>
          <a:prstGeom prst="rect">
            <a:avLst/>
          </a:prstGeom>
        </p:spPr>
      </p:pic>
      <p:sp>
        <p:nvSpPr>
          <p:cNvPr id="9" name="Rectangle 8"/>
          <p:cNvSpPr/>
          <p:nvPr/>
        </p:nvSpPr>
        <p:spPr>
          <a:xfrm>
            <a:off x="523754" y="1480720"/>
            <a:ext cx="2119491" cy="461665"/>
          </a:xfrm>
          <a:prstGeom prst="rect">
            <a:avLst/>
          </a:prstGeom>
        </p:spPr>
        <p:txBody>
          <a:bodyPr wrap="none">
            <a:spAutoFit/>
          </a:bodyPr>
          <a:lstStyle/>
          <a:p>
            <a:r>
              <a:rPr lang="en-US" sz="2400" dirty="0">
                <a:solidFill>
                  <a:schemeClr val="bg1">
                    <a:lumMod val="95000"/>
                  </a:schemeClr>
                </a:solidFill>
              </a:rPr>
              <a:t>Planning Needs</a:t>
            </a:r>
          </a:p>
        </p:txBody>
      </p:sp>
      <p:sp>
        <p:nvSpPr>
          <p:cNvPr id="50" name="Rectangle 49"/>
          <p:cNvSpPr/>
          <p:nvPr/>
        </p:nvSpPr>
        <p:spPr>
          <a:xfrm>
            <a:off x="979713" y="2101512"/>
            <a:ext cx="4422322" cy="2893100"/>
          </a:xfrm>
          <a:prstGeom prst="rect">
            <a:avLst/>
          </a:prstGeom>
        </p:spPr>
        <p:txBody>
          <a:bodyPr wrap="square">
            <a:spAutoFit/>
          </a:bodyPr>
          <a:lstStyle/>
          <a:p>
            <a:pPr marL="171450" indent="-171450">
              <a:buFont typeface="Wingdings" panose="05000000000000000000" pitchFamily="2" charset="2"/>
              <a:buChar char="q"/>
            </a:pPr>
            <a:r>
              <a:rPr lang="en-US" sz="1400" dirty="0">
                <a:solidFill>
                  <a:schemeClr val="bg1"/>
                </a:solidFill>
              </a:rPr>
              <a:t>Combined Sewer Overflow (CSO) Correction.</a:t>
            </a:r>
          </a:p>
          <a:p>
            <a:pPr marL="171450" indent="-171450">
              <a:buFont typeface="Wingdings" panose="05000000000000000000" pitchFamily="2" charset="2"/>
              <a:buChar char="q"/>
            </a:pPr>
            <a:endParaRPr lang="en-US" sz="1400" dirty="0">
              <a:solidFill>
                <a:schemeClr val="bg1"/>
              </a:solidFill>
            </a:endParaRPr>
          </a:p>
          <a:p>
            <a:pPr marL="171450" indent="-171450">
              <a:buFont typeface="Wingdings" panose="05000000000000000000" pitchFamily="2" charset="2"/>
              <a:buChar char="q"/>
            </a:pPr>
            <a:r>
              <a:rPr lang="en-US" sz="1400" dirty="0">
                <a:solidFill>
                  <a:schemeClr val="bg1"/>
                </a:solidFill>
              </a:rPr>
              <a:t>Sanitary Sewer Overflow (SSO) Correction.</a:t>
            </a:r>
          </a:p>
          <a:p>
            <a:pPr marL="171450" indent="-171450">
              <a:buFont typeface="Wingdings" panose="05000000000000000000" pitchFamily="2" charset="2"/>
              <a:buChar char="q"/>
            </a:pPr>
            <a:endParaRPr lang="en-US" sz="1400" dirty="0">
              <a:solidFill>
                <a:schemeClr val="bg1"/>
              </a:solidFill>
            </a:endParaRPr>
          </a:p>
          <a:p>
            <a:pPr marL="171450" indent="-171450">
              <a:buFont typeface="Wingdings" panose="05000000000000000000" pitchFamily="2" charset="2"/>
              <a:buChar char="q"/>
            </a:pPr>
            <a:r>
              <a:rPr lang="en-US" sz="1400" dirty="0">
                <a:solidFill>
                  <a:schemeClr val="bg1"/>
                </a:solidFill>
              </a:rPr>
              <a:t>Replacement or Rehabilitation of Aging Infrastructure.</a:t>
            </a:r>
          </a:p>
          <a:p>
            <a:pPr marL="171450" indent="-171450">
              <a:buFont typeface="Wingdings" panose="05000000000000000000" pitchFamily="2" charset="2"/>
              <a:buChar char="q"/>
            </a:pPr>
            <a:endParaRPr lang="en-US" sz="1400" dirty="0">
              <a:solidFill>
                <a:schemeClr val="bg1"/>
              </a:solidFill>
            </a:endParaRPr>
          </a:p>
          <a:p>
            <a:pPr marL="171450" indent="-171450">
              <a:buFont typeface="Wingdings" panose="05000000000000000000" pitchFamily="2" charset="2"/>
              <a:buChar char="q"/>
            </a:pPr>
            <a:r>
              <a:rPr lang="en-US" sz="1400" dirty="0">
                <a:solidFill>
                  <a:schemeClr val="bg1"/>
                </a:solidFill>
              </a:rPr>
              <a:t>New Treatment Plant.</a:t>
            </a:r>
          </a:p>
          <a:p>
            <a:pPr marL="171450" indent="-171450">
              <a:buFont typeface="Wingdings" panose="05000000000000000000" pitchFamily="2" charset="2"/>
              <a:buChar char="q"/>
            </a:pPr>
            <a:endParaRPr lang="en-US" sz="1400" dirty="0">
              <a:solidFill>
                <a:schemeClr val="bg1"/>
              </a:solidFill>
            </a:endParaRPr>
          </a:p>
          <a:p>
            <a:pPr marL="171450" indent="-171450">
              <a:buFont typeface="Wingdings" panose="05000000000000000000" pitchFamily="2" charset="2"/>
              <a:buChar char="q"/>
            </a:pPr>
            <a:r>
              <a:rPr lang="en-US" sz="1400" dirty="0">
                <a:solidFill>
                  <a:schemeClr val="bg1"/>
                </a:solidFill>
              </a:rPr>
              <a:t>New Collector Sewers and Appurtenances.</a:t>
            </a:r>
          </a:p>
          <a:p>
            <a:pPr marL="171450" indent="-171450">
              <a:buFont typeface="Wingdings" panose="05000000000000000000" pitchFamily="2" charset="2"/>
              <a:buChar char="q"/>
            </a:pPr>
            <a:endParaRPr lang="en-US" sz="1400" dirty="0">
              <a:solidFill>
                <a:schemeClr val="bg1"/>
              </a:solidFill>
            </a:endParaRPr>
          </a:p>
          <a:p>
            <a:pPr marL="171450" indent="-171450">
              <a:buFont typeface="Wingdings" panose="05000000000000000000" pitchFamily="2" charset="2"/>
              <a:buChar char="q"/>
            </a:pPr>
            <a:r>
              <a:rPr lang="en-US" sz="1400" dirty="0">
                <a:solidFill>
                  <a:schemeClr val="bg1"/>
                </a:solidFill>
              </a:rPr>
              <a:t>Decentralized Wastewater Treatment Systems.</a:t>
            </a:r>
          </a:p>
          <a:p>
            <a:pPr marL="171450" indent="-171450">
              <a:buFont typeface="Wingdings" panose="05000000000000000000" pitchFamily="2" charset="2"/>
              <a:buChar char="q"/>
            </a:pPr>
            <a:endParaRPr lang="en-US" sz="1400" dirty="0">
              <a:solidFill>
                <a:schemeClr val="bg1"/>
              </a:solidFill>
            </a:endParaRPr>
          </a:p>
          <a:p>
            <a:pPr marL="171450" indent="-171450">
              <a:buFont typeface="Wingdings" panose="05000000000000000000" pitchFamily="2" charset="2"/>
              <a:buChar char="q"/>
            </a:pPr>
            <a:r>
              <a:rPr lang="en-US" sz="1400" dirty="0">
                <a:solidFill>
                  <a:schemeClr val="bg1"/>
                </a:solidFill>
              </a:rPr>
              <a:t>Upgrade to Advanced Treatment.</a:t>
            </a:r>
          </a:p>
        </p:txBody>
      </p:sp>
      <p:sp>
        <p:nvSpPr>
          <p:cNvPr id="60" name="Rectangle 59"/>
          <p:cNvSpPr/>
          <p:nvPr/>
        </p:nvSpPr>
        <p:spPr>
          <a:xfrm>
            <a:off x="5738249" y="2060707"/>
            <a:ext cx="6096000" cy="3323987"/>
          </a:xfrm>
          <a:prstGeom prst="rect">
            <a:avLst/>
          </a:prstGeom>
        </p:spPr>
        <p:txBody>
          <a:bodyPr>
            <a:spAutoFit/>
          </a:bodyPr>
          <a:lstStyle/>
          <a:p>
            <a:pPr marL="171450" indent="-171450">
              <a:buFont typeface="Wingdings" panose="05000000000000000000" pitchFamily="2" charset="2"/>
              <a:buChar char="q"/>
            </a:pPr>
            <a:r>
              <a:rPr lang="en-US" sz="1400" dirty="0">
                <a:solidFill>
                  <a:schemeClr val="bg1"/>
                </a:solidFill>
              </a:rPr>
              <a:t>This project addresses PFAS or other emerging contaminants.</a:t>
            </a:r>
          </a:p>
          <a:p>
            <a:pPr marL="171450" indent="-171450">
              <a:buFont typeface="Wingdings" panose="05000000000000000000" pitchFamily="2" charset="2"/>
              <a:buChar char="q"/>
            </a:pPr>
            <a:endParaRPr lang="en-US" sz="1400" dirty="0">
              <a:solidFill>
                <a:schemeClr val="bg1"/>
              </a:solidFill>
            </a:endParaRPr>
          </a:p>
          <a:p>
            <a:pPr marL="171450" indent="-171450">
              <a:buFont typeface="Wingdings" panose="05000000000000000000" pitchFamily="2" charset="2"/>
              <a:buChar char="q"/>
            </a:pPr>
            <a:r>
              <a:rPr lang="en-US" sz="1400" dirty="0">
                <a:solidFill>
                  <a:schemeClr val="bg1"/>
                </a:solidFill>
              </a:rPr>
              <a:t>Rehab/Upgrade/Expansion of Existing Treatment Plant.</a:t>
            </a:r>
          </a:p>
          <a:p>
            <a:pPr marL="171450" indent="-171450">
              <a:buFont typeface="Wingdings" panose="05000000000000000000" pitchFamily="2" charset="2"/>
              <a:buChar char="q"/>
            </a:pPr>
            <a:endParaRPr lang="en-US" sz="1400" dirty="0">
              <a:solidFill>
                <a:schemeClr val="bg1"/>
              </a:solidFill>
            </a:endParaRPr>
          </a:p>
          <a:p>
            <a:pPr marL="171450" indent="-171450">
              <a:buFont typeface="Wingdings" panose="05000000000000000000" pitchFamily="2" charset="2"/>
              <a:buChar char="q"/>
            </a:pPr>
            <a:r>
              <a:rPr lang="en-US" sz="1400" dirty="0">
                <a:solidFill>
                  <a:schemeClr val="bg1"/>
                </a:solidFill>
              </a:rPr>
              <a:t>New Interceptor Sewers and Appurtenances.</a:t>
            </a:r>
          </a:p>
          <a:p>
            <a:pPr marL="171450" indent="-171450">
              <a:buFont typeface="Wingdings" panose="05000000000000000000" pitchFamily="2" charset="2"/>
              <a:buChar char="q"/>
            </a:pPr>
            <a:endParaRPr lang="en-US" sz="1400" dirty="0">
              <a:solidFill>
                <a:schemeClr val="bg1"/>
              </a:solidFill>
            </a:endParaRPr>
          </a:p>
          <a:p>
            <a:pPr marL="171450" indent="-171450">
              <a:buFont typeface="Wingdings" panose="05000000000000000000" pitchFamily="2" charset="2"/>
              <a:buChar char="q"/>
            </a:pPr>
            <a:r>
              <a:rPr lang="en-US" sz="1400" dirty="0">
                <a:solidFill>
                  <a:schemeClr val="bg1"/>
                </a:solidFill>
              </a:rPr>
              <a:t>Stormwater Control.</a:t>
            </a:r>
          </a:p>
          <a:p>
            <a:pPr marL="171450" indent="-171450">
              <a:buFont typeface="Wingdings" panose="05000000000000000000" pitchFamily="2" charset="2"/>
              <a:buChar char="q"/>
            </a:pPr>
            <a:endParaRPr lang="en-US" sz="1400" dirty="0">
              <a:solidFill>
                <a:schemeClr val="bg1"/>
              </a:solidFill>
            </a:endParaRPr>
          </a:p>
          <a:p>
            <a:pPr marL="171450" indent="-171450">
              <a:buFont typeface="Wingdings" panose="05000000000000000000" pitchFamily="2" charset="2"/>
              <a:buChar char="q"/>
            </a:pPr>
            <a:r>
              <a:rPr lang="en-US" sz="1400" dirty="0">
                <a:solidFill>
                  <a:schemeClr val="bg1"/>
                </a:solidFill>
              </a:rPr>
              <a:t>Non-Point Source (NPS) Pollution Control.</a:t>
            </a:r>
          </a:p>
          <a:p>
            <a:pPr marL="171450" indent="-171450">
              <a:buFont typeface="Wingdings" panose="05000000000000000000" pitchFamily="2" charset="2"/>
              <a:buChar char="q"/>
            </a:pPr>
            <a:endParaRPr lang="en-US" sz="1400" dirty="0">
              <a:solidFill>
                <a:schemeClr val="bg1"/>
              </a:solidFill>
            </a:endParaRPr>
          </a:p>
          <a:p>
            <a:pPr marL="171450" indent="-171450">
              <a:buFont typeface="Wingdings" panose="05000000000000000000" pitchFamily="2" charset="2"/>
              <a:buChar char="q"/>
            </a:pPr>
            <a:r>
              <a:rPr lang="en-US" sz="1400" dirty="0">
                <a:solidFill>
                  <a:schemeClr val="bg1"/>
                </a:solidFill>
              </a:rPr>
              <a:t>Recycled Water Distribution.</a:t>
            </a:r>
          </a:p>
          <a:p>
            <a:pPr marL="171450" indent="-171450">
              <a:buFont typeface="Wingdings" panose="05000000000000000000" pitchFamily="2" charset="2"/>
              <a:buChar char="q"/>
            </a:pPr>
            <a:endParaRPr lang="en-US" sz="1400" dirty="0">
              <a:solidFill>
                <a:schemeClr val="bg1"/>
              </a:solidFill>
            </a:endParaRPr>
          </a:p>
          <a:p>
            <a:pPr marL="171450" indent="-171450">
              <a:buFont typeface="Wingdings" panose="05000000000000000000" pitchFamily="2" charset="2"/>
              <a:buChar char="q"/>
            </a:pPr>
            <a:r>
              <a:rPr lang="en-US" sz="1400" dirty="0">
                <a:solidFill>
                  <a:schemeClr val="bg1"/>
                </a:solidFill>
              </a:rPr>
              <a:t>Planning</a:t>
            </a:r>
          </a:p>
          <a:p>
            <a:pPr marL="171450" indent="-171450">
              <a:buFont typeface="Wingdings" panose="05000000000000000000" pitchFamily="2" charset="2"/>
              <a:buChar char="q"/>
            </a:pPr>
            <a:endParaRPr lang="en-US" sz="1400" dirty="0">
              <a:solidFill>
                <a:schemeClr val="bg1"/>
              </a:solidFill>
            </a:endParaRPr>
          </a:p>
          <a:p>
            <a:pPr marL="171450" indent="-171450">
              <a:buFont typeface="Wingdings" panose="05000000000000000000" pitchFamily="2" charset="2"/>
              <a:buChar char="q"/>
            </a:pPr>
            <a:r>
              <a:rPr lang="en-US" sz="1400" dirty="0">
                <a:solidFill>
                  <a:schemeClr val="bg1"/>
                </a:solidFill>
              </a:rPr>
              <a:t>Other (specify):</a:t>
            </a:r>
          </a:p>
        </p:txBody>
      </p:sp>
      <p:pic>
        <p:nvPicPr>
          <p:cNvPr id="66" name="Picture 65"/>
          <p:cNvPicPr>
            <a:picLocks noChangeAspect="1"/>
          </p:cNvPicPr>
          <p:nvPr/>
        </p:nvPicPr>
        <p:blipFill>
          <a:blip r:embed="rId3"/>
          <a:stretch>
            <a:fillRect/>
          </a:stretch>
        </p:blipFill>
        <p:spPr>
          <a:xfrm>
            <a:off x="1022644" y="2973606"/>
            <a:ext cx="209550" cy="238125"/>
          </a:xfrm>
          <a:prstGeom prst="rect">
            <a:avLst/>
          </a:prstGeom>
        </p:spPr>
      </p:pic>
    </p:spTree>
    <p:extLst>
      <p:ext uri="{BB962C8B-B14F-4D97-AF65-F5344CB8AC3E}">
        <p14:creationId xmlns:p14="http://schemas.microsoft.com/office/powerpoint/2010/main" val="3538887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714598" y="1549812"/>
            <a:ext cx="4343240" cy="461665"/>
          </a:xfrm>
          <a:prstGeom prst="rect">
            <a:avLst/>
          </a:prstGeom>
        </p:spPr>
        <p:txBody>
          <a:bodyPr wrap="none">
            <a:spAutoFit/>
          </a:bodyPr>
          <a:lstStyle/>
          <a:p>
            <a:r>
              <a:rPr lang="en-US" sz="2400" dirty="0">
                <a:solidFill>
                  <a:schemeClr val="bg1">
                    <a:lumMod val="95000"/>
                  </a:schemeClr>
                </a:solidFill>
              </a:rPr>
              <a:t>GIS Proposed Mapping Attributes</a:t>
            </a:r>
          </a:p>
        </p:txBody>
      </p:sp>
      <p:pic>
        <p:nvPicPr>
          <p:cNvPr id="10" name="Picture 9"/>
          <p:cNvPicPr>
            <a:picLocks noChangeAspect="1"/>
          </p:cNvPicPr>
          <p:nvPr/>
        </p:nvPicPr>
        <p:blipFill>
          <a:blip r:embed="rId2"/>
          <a:stretch>
            <a:fillRect/>
          </a:stretch>
        </p:blipFill>
        <p:spPr>
          <a:xfrm>
            <a:off x="1255575" y="244864"/>
            <a:ext cx="9417507" cy="867402"/>
          </a:xfrm>
          <a:prstGeom prst="rect">
            <a:avLst/>
          </a:prstGeom>
        </p:spPr>
      </p:pic>
      <p:grpSp>
        <p:nvGrpSpPr>
          <p:cNvPr id="27" name="Group 26"/>
          <p:cNvGrpSpPr/>
          <p:nvPr/>
        </p:nvGrpSpPr>
        <p:grpSpPr>
          <a:xfrm>
            <a:off x="833818" y="2902254"/>
            <a:ext cx="10261021" cy="1988570"/>
            <a:chOff x="956278" y="2902254"/>
            <a:chExt cx="10261021" cy="1988570"/>
          </a:xfrm>
        </p:grpSpPr>
        <p:pic>
          <p:nvPicPr>
            <p:cNvPr id="11" name="Picture 10"/>
            <p:cNvPicPr>
              <a:picLocks noChangeAspect="1"/>
            </p:cNvPicPr>
            <p:nvPr/>
          </p:nvPicPr>
          <p:blipFill>
            <a:blip r:embed="rId3"/>
            <a:stretch>
              <a:fillRect/>
            </a:stretch>
          </p:blipFill>
          <p:spPr>
            <a:xfrm>
              <a:off x="956278" y="2902254"/>
              <a:ext cx="10261021" cy="1988570"/>
            </a:xfrm>
            <a:prstGeom prst="rect">
              <a:avLst/>
            </a:prstGeom>
          </p:spPr>
        </p:pic>
        <p:sp>
          <p:nvSpPr>
            <p:cNvPr id="13" name="Rectangle 12"/>
            <p:cNvSpPr/>
            <p:nvPr/>
          </p:nvSpPr>
          <p:spPr>
            <a:xfrm>
              <a:off x="1276846" y="4232832"/>
              <a:ext cx="1077686" cy="2204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Box 15"/>
          <p:cNvSpPr txBox="1"/>
          <p:nvPr/>
        </p:nvSpPr>
        <p:spPr>
          <a:xfrm>
            <a:off x="376761" y="5072920"/>
            <a:ext cx="1118832" cy="369332"/>
          </a:xfrm>
          <a:prstGeom prst="rect">
            <a:avLst/>
          </a:prstGeom>
          <a:solidFill>
            <a:schemeClr val="accent6">
              <a:lumMod val="40000"/>
              <a:lumOff val="60000"/>
            </a:schemeClr>
          </a:solidFill>
        </p:spPr>
        <p:txBody>
          <a:bodyPr wrap="none" rtlCol="0">
            <a:spAutoFit/>
          </a:bodyPr>
          <a:lstStyle/>
          <a:p>
            <a:r>
              <a:rPr lang="en-US" dirty="0"/>
              <a:t>Attributes</a:t>
            </a:r>
          </a:p>
        </p:txBody>
      </p:sp>
      <p:sp>
        <p:nvSpPr>
          <p:cNvPr id="17" name="TextBox 16"/>
          <p:cNvSpPr txBox="1"/>
          <p:nvPr/>
        </p:nvSpPr>
        <p:spPr>
          <a:xfrm>
            <a:off x="10719206" y="5072920"/>
            <a:ext cx="793807" cy="369332"/>
          </a:xfrm>
          <a:prstGeom prst="rect">
            <a:avLst/>
          </a:prstGeom>
          <a:solidFill>
            <a:schemeClr val="accent6">
              <a:lumMod val="40000"/>
              <a:lumOff val="60000"/>
            </a:schemeClr>
          </a:solidFill>
        </p:spPr>
        <p:txBody>
          <a:bodyPr wrap="none" rtlCol="0">
            <a:spAutoFit/>
          </a:bodyPr>
          <a:lstStyle/>
          <a:p>
            <a:r>
              <a:rPr lang="en-US" dirty="0"/>
              <a:t>Values</a:t>
            </a:r>
          </a:p>
        </p:txBody>
      </p:sp>
      <p:sp>
        <p:nvSpPr>
          <p:cNvPr id="23" name="Bent Arrow 22"/>
          <p:cNvSpPr/>
          <p:nvPr/>
        </p:nvSpPr>
        <p:spPr>
          <a:xfrm>
            <a:off x="375385" y="3806743"/>
            <a:ext cx="336884" cy="1029903"/>
          </a:xfrm>
          <a:prstGeom prst="ben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Bent Arrow 25"/>
          <p:cNvSpPr/>
          <p:nvPr/>
        </p:nvSpPr>
        <p:spPr>
          <a:xfrm flipH="1">
            <a:off x="11150502" y="4223207"/>
            <a:ext cx="336884" cy="613439"/>
          </a:xfrm>
          <a:prstGeom prst="ben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958456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57537" y="1497906"/>
            <a:ext cx="3246914" cy="461665"/>
          </a:xfrm>
          <a:prstGeom prst="rect">
            <a:avLst/>
          </a:prstGeom>
        </p:spPr>
        <p:txBody>
          <a:bodyPr wrap="none">
            <a:spAutoFit/>
          </a:bodyPr>
          <a:lstStyle/>
          <a:p>
            <a:r>
              <a:rPr lang="en-US" sz="2400" dirty="0">
                <a:solidFill>
                  <a:schemeClr val="bg1">
                    <a:lumMod val="95000"/>
                  </a:schemeClr>
                </a:solidFill>
              </a:rPr>
              <a:t>Water Line Replacement</a:t>
            </a:r>
          </a:p>
        </p:txBody>
      </p:sp>
      <p:sp>
        <p:nvSpPr>
          <p:cNvPr id="70" name="TextBox 69"/>
          <p:cNvSpPr txBox="1"/>
          <p:nvPr/>
        </p:nvSpPr>
        <p:spPr>
          <a:xfrm>
            <a:off x="2170129" y="400213"/>
            <a:ext cx="7894982" cy="584775"/>
          </a:xfrm>
          <a:prstGeom prst="rect">
            <a:avLst/>
          </a:prstGeom>
          <a:noFill/>
        </p:spPr>
        <p:txBody>
          <a:bodyPr wrap="none" rtlCol="0">
            <a:spAutoFit/>
          </a:bodyPr>
          <a:lstStyle/>
          <a:p>
            <a:r>
              <a:rPr lang="en-US" sz="3200" dirty="0">
                <a:solidFill>
                  <a:schemeClr val="bg1">
                    <a:lumMod val="95000"/>
                  </a:schemeClr>
                </a:solidFill>
              </a:rPr>
              <a:t>Drinking Water Project Profile Pre-Application </a:t>
            </a:r>
          </a:p>
        </p:txBody>
      </p:sp>
      <p:sp>
        <p:nvSpPr>
          <p:cNvPr id="2" name="Rectangle 1"/>
          <p:cNvSpPr/>
          <p:nvPr/>
        </p:nvSpPr>
        <p:spPr>
          <a:xfrm>
            <a:off x="1133104" y="4999976"/>
            <a:ext cx="10020801" cy="523220"/>
          </a:xfrm>
          <a:prstGeom prst="rect">
            <a:avLst/>
          </a:prstGeom>
          <a:solidFill>
            <a:schemeClr val="bg1"/>
          </a:solidFill>
        </p:spPr>
        <p:txBody>
          <a:bodyPr wrap="square">
            <a:spAutoFit/>
          </a:bodyPr>
          <a:lstStyle/>
          <a:p>
            <a:r>
              <a:rPr lang="en-US" sz="1400" dirty="0">
                <a:solidFill>
                  <a:schemeClr val="tx2">
                    <a:lumMod val="60000"/>
                    <a:lumOff val="40000"/>
                  </a:schemeClr>
                </a:solidFill>
              </a:rPr>
              <a:t>(GIS) - Must have mapping for proposed point(s). Set TYPE to LSL, STATUS to REHAB, and PURPOSE to REPLACEMENT for each location of LSL replacement. </a:t>
            </a:r>
          </a:p>
        </p:txBody>
      </p:sp>
      <p:sp>
        <p:nvSpPr>
          <p:cNvPr id="4" name="Rectangle 3"/>
          <p:cNvSpPr/>
          <p:nvPr/>
        </p:nvSpPr>
        <p:spPr>
          <a:xfrm>
            <a:off x="9079687" y="1371543"/>
            <a:ext cx="3112313" cy="646331"/>
          </a:xfrm>
          <a:prstGeom prst="rect">
            <a:avLst/>
          </a:prstGeom>
        </p:spPr>
        <p:txBody>
          <a:bodyPr wrap="square">
            <a:spAutoFit/>
          </a:bodyPr>
          <a:lstStyle/>
          <a:p>
            <a:r>
              <a:rPr lang="en-US" dirty="0">
                <a:solidFill>
                  <a:schemeClr val="tx2">
                    <a:lumMod val="60000"/>
                    <a:lumOff val="40000"/>
                  </a:schemeClr>
                </a:solidFill>
              </a:rPr>
              <a:t>Mapping Requirements</a:t>
            </a:r>
            <a:br>
              <a:rPr lang="en-US" dirty="0"/>
            </a:br>
            <a:r>
              <a:rPr lang="en-US" dirty="0">
                <a:solidFill>
                  <a:schemeClr val="accent6">
                    <a:lumMod val="75000"/>
                  </a:schemeClr>
                </a:solidFill>
              </a:rPr>
              <a:t>DWSRF Ranking Criteria</a:t>
            </a:r>
          </a:p>
        </p:txBody>
      </p:sp>
      <p:sp>
        <p:nvSpPr>
          <p:cNvPr id="8" name="TextBox 7"/>
          <p:cNvSpPr txBox="1"/>
          <p:nvPr/>
        </p:nvSpPr>
        <p:spPr>
          <a:xfrm>
            <a:off x="1686261" y="5922914"/>
            <a:ext cx="2610908" cy="615553"/>
          </a:xfrm>
          <a:prstGeom prst="rect">
            <a:avLst/>
          </a:prstGeom>
          <a:solidFill>
            <a:schemeClr val="bg2"/>
          </a:solidFill>
        </p:spPr>
        <p:txBody>
          <a:bodyPr wrap="none" rtlCol="0">
            <a:spAutoFit/>
          </a:bodyPr>
          <a:lstStyle/>
          <a:p>
            <a:r>
              <a:rPr lang="en-US" sz="1600" dirty="0"/>
              <a:t>Mapping Requirements </a:t>
            </a:r>
            <a:r>
              <a:rPr lang="en-US" sz="1600" dirty="0">
                <a:solidFill>
                  <a:schemeClr val="tx2">
                    <a:lumMod val="60000"/>
                    <a:lumOff val="40000"/>
                  </a:schemeClr>
                </a:solidFill>
              </a:rPr>
              <a:t>(GIS)</a:t>
            </a:r>
          </a:p>
          <a:p>
            <a:r>
              <a:rPr lang="en-US" sz="1600" dirty="0"/>
              <a:t>key words: </a:t>
            </a:r>
            <a:r>
              <a:rPr lang="en-US" b="1" dirty="0">
                <a:solidFill>
                  <a:schemeClr val="tx2">
                    <a:lumMod val="60000"/>
                    <a:lumOff val="40000"/>
                  </a:schemeClr>
                </a:solidFill>
              </a:rPr>
              <a:t>set ; to; and /or</a:t>
            </a:r>
          </a:p>
        </p:txBody>
      </p:sp>
      <p:grpSp>
        <p:nvGrpSpPr>
          <p:cNvPr id="17" name="Group 16"/>
          <p:cNvGrpSpPr/>
          <p:nvPr/>
        </p:nvGrpSpPr>
        <p:grpSpPr>
          <a:xfrm>
            <a:off x="685800" y="3548360"/>
            <a:ext cx="6337824" cy="584775"/>
            <a:chOff x="685800" y="3548360"/>
            <a:chExt cx="6337824" cy="584775"/>
          </a:xfrm>
        </p:grpSpPr>
        <p:pic>
          <p:nvPicPr>
            <p:cNvPr id="12" name="Picture 11"/>
            <p:cNvPicPr>
              <a:picLocks noChangeAspect="1"/>
            </p:cNvPicPr>
            <p:nvPr/>
          </p:nvPicPr>
          <p:blipFill>
            <a:blip r:embed="rId2"/>
            <a:stretch>
              <a:fillRect/>
            </a:stretch>
          </p:blipFill>
          <p:spPr>
            <a:xfrm>
              <a:off x="685800" y="3662661"/>
              <a:ext cx="209550" cy="238125"/>
            </a:xfrm>
            <a:prstGeom prst="rect">
              <a:avLst/>
            </a:prstGeom>
          </p:spPr>
        </p:pic>
        <p:sp>
          <p:nvSpPr>
            <p:cNvPr id="10" name="Rectangle 9"/>
            <p:cNvSpPr/>
            <p:nvPr/>
          </p:nvSpPr>
          <p:spPr>
            <a:xfrm>
              <a:off x="927624" y="3548360"/>
              <a:ext cx="6096000" cy="584775"/>
            </a:xfrm>
            <a:prstGeom prst="rect">
              <a:avLst/>
            </a:prstGeom>
          </p:spPr>
          <p:txBody>
            <a:bodyPr>
              <a:spAutoFit/>
            </a:bodyPr>
            <a:lstStyle/>
            <a:p>
              <a:r>
                <a:rPr lang="en-US" sz="1600" dirty="0">
                  <a:solidFill>
                    <a:schemeClr val="bg1">
                      <a:lumMod val="95000"/>
                    </a:schemeClr>
                  </a:solidFill>
                </a:rPr>
                <a:t>This project replaces lead service lines </a:t>
              </a:r>
              <a:r>
                <a:rPr lang="en-US" sz="1600" dirty="0">
                  <a:solidFill>
                    <a:schemeClr val="accent6">
                      <a:lumMod val="75000"/>
                    </a:schemeClr>
                  </a:solidFill>
                </a:rPr>
                <a:t>(Points Received *)</a:t>
              </a:r>
            </a:p>
            <a:p>
              <a:r>
                <a:rPr lang="en-US" sz="1600" dirty="0">
                  <a:solidFill>
                    <a:schemeClr val="bg1">
                      <a:lumMod val="95000"/>
                    </a:schemeClr>
                  </a:solidFill>
                </a:rPr>
                <a:t>Total number of lead service line replacements:</a:t>
              </a:r>
            </a:p>
          </p:txBody>
        </p:sp>
      </p:grpSp>
      <p:sp>
        <p:nvSpPr>
          <p:cNvPr id="14" name="Rectangle 13"/>
          <p:cNvSpPr/>
          <p:nvPr/>
        </p:nvSpPr>
        <p:spPr>
          <a:xfrm>
            <a:off x="2375355" y="4259388"/>
            <a:ext cx="7805506" cy="523220"/>
          </a:xfrm>
          <a:prstGeom prst="rect">
            <a:avLst/>
          </a:prstGeom>
          <a:solidFill>
            <a:schemeClr val="bg1">
              <a:lumMod val="95000"/>
            </a:schemeClr>
          </a:solidFill>
        </p:spPr>
        <p:txBody>
          <a:bodyPr wrap="square">
            <a:spAutoFit/>
          </a:bodyPr>
          <a:lstStyle/>
          <a:p>
            <a:r>
              <a:rPr lang="en-US" sz="1400" dirty="0">
                <a:solidFill>
                  <a:schemeClr val="tx2">
                    <a:lumMod val="60000"/>
                    <a:lumOff val="40000"/>
                  </a:schemeClr>
                </a:solidFill>
              </a:rPr>
              <a:t>(GIS) - Must have mapping for proposed line(s) and set ACTIVITY to REHAB - REPLACE PROBLEM LINES or REHAB - REPLACE LEAD AND/OR ASBESTOS-CEMENT LINES or REHAB - REPLACE UNDERSIZED LINES     </a:t>
            </a:r>
          </a:p>
        </p:txBody>
      </p:sp>
      <p:grpSp>
        <p:nvGrpSpPr>
          <p:cNvPr id="16" name="Group 15"/>
          <p:cNvGrpSpPr/>
          <p:nvPr/>
        </p:nvGrpSpPr>
        <p:grpSpPr>
          <a:xfrm>
            <a:off x="685800" y="2561550"/>
            <a:ext cx="10006476" cy="830997"/>
            <a:chOff x="927624" y="2561550"/>
            <a:chExt cx="10006476" cy="830997"/>
          </a:xfrm>
        </p:grpSpPr>
        <p:sp>
          <p:nvSpPr>
            <p:cNvPr id="15" name="Rectangle 14"/>
            <p:cNvSpPr/>
            <p:nvPr/>
          </p:nvSpPr>
          <p:spPr>
            <a:xfrm>
              <a:off x="927624" y="2561550"/>
              <a:ext cx="10006476" cy="830997"/>
            </a:xfrm>
            <a:prstGeom prst="rect">
              <a:avLst/>
            </a:prstGeom>
          </p:spPr>
          <p:txBody>
            <a:bodyPr wrap="square">
              <a:spAutoFit/>
            </a:bodyPr>
            <a:lstStyle/>
            <a:p>
              <a:pPr marL="285750" indent="-285750">
                <a:buFont typeface="Wingdings" panose="05000000000000000000" pitchFamily="2" charset="2"/>
                <a:buChar char="q"/>
              </a:pPr>
              <a:r>
                <a:rPr lang="en-US" sz="1600" dirty="0">
                  <a:solidFill>
                    <a:schemeClr val="bg1">
                      <a:lumMod val="95000"/>
                    </a:schemeClr>
                  </a:solidFill>
                </a:rPr>
                <a:t>This project replaces problem water lines (breaks, leaks, or restrictive flows due to age), water lines consisting of asbestos-cement (AC), and/or inadequately sized water lines. </a:t>
              </a:r>
              <a:r>
                <a:rPr lang="en-US" sz="1600" dirty="0">
                  <a:solidFill>
                    <a:schemeClr val="accent6">
                      <a:lumMod val="75000"/>
                    </a:schemeClr>
                  </a:solidFill>
                </a:rPr>
                <a:t>(Points Received: 10 for up to first 1000 LF plus 2 pts for each additional 1000 LF, Max: 50 pts)</a:t>
              </a:r>
            </a:p>
          </p:txBody>
        </p:sp>
        <p:pic>
          <p:nvPicPr>
            <p:cNvPr id="25" name="Picture 24"/>
            <p:cNvPicPr>
              <a:picLocks noChangeAspect="1"/>
            </p:cNvPicPr>
            <p:nvPr/>
          </p:nvPicPr>
          <p:blipFill>
            <a:blip r:embed="rId2"/>
            <a:stretch>
              <a:fillRect/>
            </a:stretch>
          </p:blipFill>
          <p:spPr>
            <a:xfrm>
              <a:off x="1028329" y="2619221"/>
              <a:ext cx="209550" cy="238125"/>
            </a:xfrm>
            <a:prstGeom prst="rect">
              <a:avLst/>
            </a:prstGeom>
          </p:spPr>
        </p:pic>
      </p:grpSp>
    </p:spTree>
    <p:extLst>
      <p:ext uri="{BB962C8B-B14F-4D97-AF65-F5344CB8AC3E}">
        <p14:creationId xmlns:p14="http://schemas.microsoft.com/office/powerpoint/2010/main" val="31078861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30216" y="1890788"/>
            <a:ext cx="3328668" cy="461665"/>
          </a:xfrm>
          <a:prstGeom prst="rect">
            <a:avLst/>
          </a:prstGeom>
        </p:spPr>
        <p:txBody>
          <a:bodyPr wrap="none">
            <a:spAutoFit/>
          </a:bodyPr>
          <a:lstStyle/>
          <a:p>
            <a:r>
              <a:rPr lang="en-US" sz="2400" dirty="0">
                <a:solidFill>
                  <a:schemeClr val="bg1">
                    <a:lumMod val="95000"/>
                  </a:schemeClr>
                </a:solidFill>
              </a:rPr>
              <a:t>Water Line Replacement</a:t>
            </a:r>
          </a:p>
        </p:txBody>
      </p:sp>
      <p:grpSp>
        <p:nvGrpSpPr>
          <p:cNvPr id="3" name="Group 2">
            <a:extLst>
              <a:ext uri="{FF2B5EF4-FFF2-40B4-BE49-F238E27FC236}">
                <a16:creationId xmlns:a16="http://schemas.microsoft.com/office/drawing/2014/main" id="{BDF4B7D7-0FA3-52B3-44B3-5012A0E9E645}"/>
              </a:ext>
            </a:extLst>
          </p:cNvPr>
          <p:cNvGrpSpPr/>
          <p:nvPr/>
        </p:nvGrpSpPr>
        <p:grpSpPr>
          <a:xfrm>
            <a:off x="2434821" y="2748172"/>
            <a:ext cx="7311614" cy="2554545"/>
            <a:chOff x="2434821" y="2748172"/>
            <a:chExt cx="7311614" cy="2554545"/>
          </a:xfrm>
        </p:grpSpPr>
        <p:sp>
          <p:nvSpPr>
            <p:cNvPr id="5" name="Rectangle 4"/>
            <p:cNvSpPr/>
            <p:nvPr/>
          </p:nvSpPr>
          <p:spPr>
            <a:xfrm>
              <a:off x="2434821" y="2748172"/>
              <a:ext cx="7311614" cy="2554545"/>
            </a:xfrm>
            <a:prstGeom prst="rect">
              <a:avLst/>
            </a:prstGeom>
          </p:spPr>
          <p:txBody>
            <a:bodyPr wrap="square">
              <a:spAutoFit/>
            </a:bodyPr>
            <a:lstStyle/>
            <a:p>
              <a:pPr marL="285750" indent="-285750">
                <a:buFont typeface="Wingdings" panose="05000000000000000000" pitchFamily="2" charset="2"/>
                <a:buChar char="q"/>
              </a:pPr>
              <a:r>
                <a:rPr lang="en-US" sz="1600" dirty="0">
                  <a:solidFill>
                    <a:schemeClr val="bg1">
                      <a:lumMod val="95000"/>
                    </a:schemeClr>
                  </a:solidFill>
                </a:rPr>
                <a:t>This project replaces problem water lines (breaks, leaks, or restrictive flows due to age), water lines consisting of lead and/or asbestos-cement (AC), and/or inadequately sized water lines.</a:t>
              </a:r>
            </a:p>
            <a:p>
              <a:r>
                <a:rPr lang="en-US" sz="1600" dirty="0">
                  <a:solidFill>
                    <a:schemeClr val="bg1">
                      <a:lumMod val="95000"/>
                    </a:schemeClr>
                  </a:solidFill>
                </a:rPr>
                <a:t>      Total length of line replacement:   13,208 LF</a:t>
              </a:r>
            </a:p>
            <a:p>
              <a:endParaRPr lang="en-US" sz="1600" dirty="0">
                <a:solidFill>
                  <a:schemeClr val="bg1">
                    <a:lumMod val="95000"/>
                  </a:schemeClr>
                </a:solidFill>
              </a:endParaRPr>
            </a:p>
            <a:p>
              <a:pPr marL="285750" indent="-285750">
                <a:buFont typeface="Wingdings" panose="05000000000000000000" pitchFamily="2" charset="2"/>
                <a:buChar char="q"/>
              </a:pPr>
              <a:r>
                <a:rPr lang="en-US" sz="1600" dirty="0">
                  <a:solidFill>
                    <a:schemeClr val="bg1">
                      <a:lumMod val="95000"/>
                    </a:schemeClr>
                  </a:solidFill>
                </a:rPr>
                <a:t>In-place or in-situ repair methods will be used in lieu of water line replacement.</a:t>
              </a:r>
            </a:p>
            <a:p>
              <a:endParaRPr lang="en-US" sz="1600" dirty="0">
                <a:solidFill>
                  <a:schemeClr val="bg1">
                    <a:lumMod val="95000"/>
                  </a:schemeClr>
                </a:solidFill>
              </a:endParaRPr>
            </a:p>
            <a:p>
              <a:pPr marL="285750" indent="-285750">
                <a:buFont typeface="Wingdings" panose="05000000000000000000" pitchFamily="2" charset="2"/>
                <a:buChar char="q"/>
              </a:pPr>
              <a:r>
                <a:rPr lang="en-US" sz="1600" dirty="0">
                  <a:solidFill>
                    <a:schemeClr val="bg1">
                      <a:lumMod val="95000"/>
                    </a:schemeClr>
                  </a:solidFill>
                </a:rPr>
                <a:t>This project replaces lead service lines.</a:t>
              </a:r>
            </a:p>
            <a:p>
              <a:r>
                <a:rPr lang="en-US" sz="1600" dirty="0"/>
                <a:t>       </a:t>
              </a:r>
              <a:r>
                <a:rPr lang="en-US" sz="1600" dirty="0">
                  <a:solidFill>
                    <a:schemeClr val="bg1">
                      <a:lumMod val="95000"/>
                    </a:schemeClr>
                  </a:solidFill>
                </a:rPr>
                <a:t>Total number of lead service line replacements:     25</a:t>
              </a:r>
            </a:p>
            <a:p>
              <a:pPr marL="285750" indent="-285750">
                <a:buFont typeface="Wingdings" panose="05000000000000000000" pitchFamily="2" charset="2"/>
                <a:buChar char="q"/>
              </a:pPr>
              <a:r>
                <a:rPr lang="en-US" sz="1600" dirty="0">
                  <a:solidFill>
                    <a:schemeClr val="bg1">
                      <a:lumMod val="95000"/>
                    </a:schemeClr>
                  </a:solidFill>
                </a:rPr>
                <a:t>       One or more homeowners have declined lead service line replacement</a:t>
              </a:r>
            </a:p>
          </p:txBody>
        </p:sp>
        <p:sp>
          <p:nvSpPr>
            <p:cNvPr id="6" name="Flowchart: Process 5"/>
            <p:cNvSpPr/>
            <p:nvPr/>
          </p:nvSpPr>
          <p:spPr>
            <a:xfrm>
              <a:off x="5540196" y="3490958"/>
              <a:ext cx="968189" cy="365760"/>
            </a:xfrm>
            <a:prstGeom prst="flowChartProcess">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p:cNvPicPr>
              <a:picLocks noChangeAspect="1"/>
            </p:cNvPicPr>
            <p:nvPr/>
          </p:nvPicPr>
          <p:blipFill>
            <a:blip r:embed="rId2"/>
            <a:stretch>
              <a:fillRect/>
            </a:stretch>
          </p:blipFill>
          <p:spPr>
            <a:xfrm>
              <a:off x="2522671" y="2812720"/>
              <a:ext cx="209550" cy="238125"/>
            </a:xfrm>
            <a:prstGeom prst="rect">
              <a:avLst/>
            </a:prstGeom>
          </p:spPr>
        </p:pic>
        <p:sp>
          <p:nvSpPr>
            <p:cNvPr id="26" name="Flowchart: Process 25"/>
            <p:cNvSpPr/>
            <p:nvPr/>
          </p:nvSpPr>
          <p:spPr>
            <a:xfrm>
              <a:off x="6884406" y="4722603"/>
              <a:ext cx="365760" cy="296994"/>
            </a:xfrm>
            <a:prstGeom prst="flowChartProcess">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6"/>
            <p:cNvPicPr>
              <a:picLocks noChangeAspect="1"/>
            </p:cNvPicPr>
            <p:nvPr/>
          </p:nvPicPr>
          <p:blipFill>
            <a:blip r:embed="rId2"/>
            <a:stretch>
              <a:fillRect/>
            </a:stretch>
          </p:blipFill>
          <p:spPr>
            <a:xfrm>
              <a:off x="2511913" y="4484478"/>
              <a:ext cx="209550" cy="238125"/>
            </a:xfrm>
            <a:prstGeom prst="rect">
              <a:avLst/>
            </a:prstGeom>
          </p:spPr>
        </p:pic>
      </p:grpSp>
      <p:pic>
        <p:nvPicPr>
          <p:cNvPr id="29" name="Picture 28"/>
          <p:cNvPicPr>
            <a:picLocks noChangeAspect="1"/>
          </p:cNvPicPr>
          <p:nvPr/>
        </p:nvPicPr>
        <p:blipFill>
          <a:blip r:embed="rId3"/>
          <a:stretch>
            <a:fillRect/>
          </a:stretch>
        </p:blipFill>
        <p:spPr>
          <a:xfrm>
            <a:off x="1255575" y="244864"/>
            <a:ext cx="9417507" cy="867402"/>
          </a:xfrm>
          <a:prstGeom prst="rect">
            <a:avLst/>
          </a:prstGeom>
        </p:spPr>
      </p:pic>
      <p:sp>
        <p:nvSpPr>
          <p:cNvPr id="2" name="Rectangle 1">
            <a:extLst>
              <a:ext uri="{FF2B5EF4-FFF2-40B4-BE49-F238E27FC236}">
                <a16:creationId xmlns:a16="http://schemas.microsoft.com/office/drawing/2014/main" id="{3FFD9861-12C5-5F06-844B-D6FEC8BDCF6F}"/>
              </a:ext>
            </a:extLst>
          </p:cNvPr>
          <p:cNvSpPr/>
          <p:nvPr/>
        </p:nvSpPr>
        <p:spPr>
          <a:xfrm>
            <a:off x="3058189" y="1298518"/>
            <a:ext cx="6063583" cy="461665"/>
          </a:xfrm>
          <a:prstGeom prst="rect">
            <a:avLst/>
          </a:prstGeom>
        </p:spPr>
        <p:txBody>
          <a:bodyPr wrap="none">
            <a:spAutoFit/>
          </a:bodyPr>
          <a:lstStyle/>
          <a:p>
            <a:r>
              <a:rPr lang="en-US" sz="2400" dirty="0">
                <a:solidFill>
                  <a:schemeClr val="bg1">
                    <a:lumMod val="95000"/>
                  </a:schemeClr>
                </a:solidFill>
              </a:rPr>
              <a:t>Components and Proposed Mapping Attributes</a:t>
            </a:r>
          </a:p>
        </p:txBody>
      </p:sp>
      <p:grpSp>
        <p:nvGrpSpPr>
          <p:cNvPr id="8" name="Group 7">
            <a:extLst>
              <a:ext uri="{FF2B5EF4-FFF2-40B4-BE49-F238E27FC236}">
                <a16:creationId xmlns:a16="http://schemas.microsoft.com/office/drawing/2014/main" id="{5EECF654-72A0-A12E-CB57-8311919F5A32}"/>
              </a:ext>
            </a:extLst>
          </p:cNvPr>
          <p:cNvGrpSpPr/>
          <p:nvPr/>
        </p:nvGrpSpPr>
        <p:grpSpPr>
          <a:xfrm>
            <a:off x="10673082" y="5224981"/>
            <a:ext cx="1101905" cy="365760"/>
            <a:chOff x="10673082" y="5235491"/>
            <a:chExt cx="1101905" cy="365760"/>
          </a:xfrm>
        </p:grpSpPr>
        <p:sp>
          <p:nvSpPr>
            <p:cNvPr id="4" name="TextBox 3">
              <a:extLst>
                <a:ext uri="{FF2B5EF4-FFF2-40B4-BE49-F238E27FC236}">
                  <a16:creationId xmlns:a16="http://schemas.microsoft.com/office/drawing/2014/main" id="{BC2290B7-D0A0-77F5-C7D8-3ED4C08507C8}"/>
                </a:ext>
              </a:extLst>
            </p:cNvPr>
            <p:cNvSpPr txBox="1"/>
            <p:nvPr/>
          </p:nvSpPr>
          <p:spPr>
            <a:xfrm>
              <a:off x="10673082" y="5249094"/>
              <a:ext cx="1101905" cy="338554"/>
            </a:xfrm>
            <a:prstGeom prst="rect">
              <a:avLst/>
            </a:prstGeom>
            <a:noFill/>
          </p:spPr>
          <p:txBody>
            <a:bodyPr wrap="none" rtlCol="0">
              <a:spAutoFit/>
            </a:bodyPr>
            <a:lstStyle/>
            <a:p>
              <a:r>
                <a:rPr lang="en-US" sz="1600" dirty="0">
                  <a:solidFill>
                    <a:schemeClr val="bg1">
                      <a:lumMod val="95000"/>
                    </a:schemeClr>
                  </a:solidFill>
                </a:rPr>
                <a:t>automated</a:t>
              </a:r>
            </a:p>
          </p:txBody>
        </p:sp>
        <p:sp>
          <p:nvSpPr>
            <p:cNvPr id="7" name="Flowchart: Process 6">
              <a:extLst>
                <a:ext uri="{FF2B5EF4-FFF2-40B4-BE49-F238E27FC236}">
                  <a16:creationId xmlns:a16="http://schemas.microsoft.com/office/drawing/2014/main" id="{9DE0310C-B8B3-67FB-BCA4-50FFDDC7BC2C}"/>
                </a:ext>
              </a:extLst>
            </p:cNvPr>
            <p:cNvSpPr/>
            <p:nvPr/>
          </p:nvSpPr>
          <p:spPr>
            <a:xfrm>
              <a:off x="10673082" y="5235491"/>
              <a:ext cx="1101905" cy="365760"/>
            </a:xfrm>
            <a:prstGeom prst="flowChartProcess">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064911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058189" y="1456168"/>
            <a:ext cx="6063583" cy="461665"/>
          </a:xfrm>
          <a:prstGeom prst="rect">
            <a:avLst/>
          </a:prstGeom>
        </p:spPr>
        <p:txBody>
          <a:bodyPr wrap="none">
            <a:spAutoFit/>
          </a:bodyPr>
          <a:lstStyle/>
          <a:p>
            <a:r>
              <a:rPr lang="en-US" sz="2400" dirty="0">
                <a:solidFill>
                  <a:schemeClr val="bg1">
                    <a:lumMod val="95000"/>
                  </a:schemeClr>
                </a:solidFill>
              </a:rPr>
              <a:t>Components and Proposed Mapping Attributes</a:t>
            </a:r>
          </a:p>
        </p:txBody>
      </p:sp>
      <p:pic>
        <p:nvPicPr>
          <p:cNvPr id="10" name="Picture 9"/>
          <p:cNvPicPr>
            <a:picLocks noChangeAspect="1"/>
          </p:cNvPicPr>
          <p:nvPr/>
        </p:nvPicPr>
        <p:blipFill>
          <a:blip r:embed="rId2"/>
          <a:stretch>
            <a:fillRect/>
          </a:stretch>
        </p:blipFill>
        <p:spPr>
          <a:xfrm>
            <a:off x="1255575" y="244864"/>
            <a:ext cx="9417507" cy="867402"/>
          </a:xfrm>
          <a:prstGeom prst="rect">
            <a:avLst/>
          </a:prstGeom>
        </p:spPr>
      </p:pic>
      <p:sp>
        <p:nvSpPr>
          <p:cNvPr id="15" name="TextBox 14"/>
          <p:cNvSpPr txBox="1"/>
          <p:nvPr/>
        </p:nvSpPr>
        <p:spPr>
          <a:xfrm>
            <a:off x="7421337" y="5985245"/>
            <a:ext cx="3354660" cy="523220"/>
          </a:xfrm>
          <a:prstGeom prst="rect">
            <a:avLst/>
          </a:prstGeom>
          <a:noFill/>
        </p:spPr>
        <p:txBody>
          <a:bodyPr wrap="square" rtlCol="0">
            <a:spAutoFit/>
          </a:bodyPr>
          <a:lstStyle/>
          <a:p>
            <a:r>
              <a:rPr lang="en-US" sz="1400" dirty="0"/>
              <a:t> Filled in programmatically</a:t>
            </a:r>
          </a:p>
          <a:p>
            <a:r>
              <a:rPr lang="en-US" sz="1400" dirty="0"/>
              <a:t>based on Proposed Mapping by GIS Analyst </a:t>
            </a:r>
          </a:p>
        </p:txBody>
      </p:sp>
      <p:pic>
        <p:nvPicPr>
          <p:cNvPr id="2" name="Picture 1"/>
          <p:cNvPicPr>
            <a:picLocks noChangeAspect="1"/>
          </p:cNvPicPr>
          <p:nvPr/>
        </p:nvPicPr>
        <p:blipFill>
          <a:blip r:embed="rId3"/>
          <a:stretch>
            <a:fillRect/>
          </a:stretch>
        </p:blipFill>
        <p:spPr>
          <a:xfrm>
            <a:off x="1150395" y="2762167"/>
            <a:ext cx="9879559" cy="2483844"/>
          </a:xfrm>
          <a:prstGeom prst="rect">
            <a:avLst/>
          </a:prstGeom>
        </p:spPr>
      </p:pic>
    </p:spTree>
    <p:extLst>
      <p:ext uri="{BB962C8B-B14F-4D97-AF65-F5344CB8AC3E}">
        <p14:creationId xmlns:p14="http://schemas.microsoft.com/office/powerpoint/2010/main" val="34563911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288792" y="1213375"/>
            <a:ext cx="3626890" cy="461665"/>
          </a:xfrm>
          <a:prstGeom prst="rect">
            <a:avLst/>
          </a:prstGeom>
        </p:spPr>
        <p:txBody>
          <a:bodyPr wrap="none">
            <a:spAutoFit/>
          </a:bodyPr>
          <a:lstStyle/>
          <a:p>
            <a:r>
              <a:rPr lang="en-US" sz="2400" dirty="0">
                <a:solidFill>
                  <a:schemeClr val="bg1">
                    <a:lumMod val="95000"/>
                  </a:schemeClr>
                </a:solidFill>
              </a:rPr>
              <a:t>CFP and Budget &amp; Schedule</a:t>
            </a:r>
          </a:p>
        </p:txBody>
      </p:sp>
      <p:pic>
        <p:nvPicPr>
          <p:cNvPr id="4" name="Picture 3">
            <a:extLst>
              <a:ext uri="{FF2B5EF4-FFF2-40B4-BE49-F238E27FC236}">
                <a16:creationId xmlns:a16="http://schemas.microsoft.com/office/drawing/2014/main" id="{B4A941D6-DB2B-7C8C-C056-413DF506C817}"/>
              </a:ext>
            </a:extLst>
          </p:cNvPr>
          <p:cNvPicPr>
            <a:picLocks noChangeAspect="1"/>
          </p:cNvPicPr>
          <p:nvPr/>
        </p:nvPicPr>
        <p:blipFill>
          <a:blip r:embed="rId2"/>
          <a:srcRect r="2394"/>
          <a:stretch/>
        </p:blipFill>
        <p:spPr>
          <a:xfrm>
            <a:off x="1652203" y="253906"/>
            <a:ext cx="8889670" cy="867401"/>
          </a:xfrm>
          <a:prstGeom prst="rect">
            <a:avLst/>
          </a:prstGeom>
        </p:spPr>
      </p:pic>
      <p:sp>
        <p:nvSpPr>
          <p:cNvPr id="13" name="TextBox 12">
            <a:extLst>
              <a:ext uri="{FF2B5EF4-FFF2-40B4-BE49-F238E27FC236}">
                <a16:creationId xmlns:a16="http://schemas.microsoft.com/office/drawing/2014/main" id="{330CE3E2-B40D-2126-F6B7-B76A063FFDE1}"/>
              </a:ext>
            </a:extLst>
          </p:cNvPr>
          <p:cNvSpPr txBox="1"/>
          <p:nvPr/>
        </p:nvSpPr>
        <p:spPr>
          <a:xfrm>
            <a:off x="3174920" y="1864061"/>
            <a:ext cx="5839932" cy="369332"/>
          </a:xfrm>
          <a:prstGeom prst="rect">
            <a:avLst/>
          </a:prstGeom>
          <a:noFill/>
        </p:spPr>
        <p:txBody>
          <a:bodyPr wrap="none" rtlCol="0">
            <a:spAutoFit/>
          </a:bodyPr>
          <a:lstStyle/>
          <a:p>
            <a:r>
              <a:rPr lang="en-US" dirty="0">
                <a:solidFill>
                  <a:schemeClr val="bg1">
                    <a:lumMod val="95000"/>
                  </a:schemeClr>
                </a:solidFill>
              </a:rPr>
              <a:t>This Project will be requesting SRF funding for state FY 2026.</a:t>
            </a:r>
          </a:p>
        </p:txBody>
      </p:sp>
      <p:grpSp>
        <p:nvGrpSpPr>
          <p:cNvPr id="19" name="Group 18">
            <a:extLst>
              <a:ext uri="{FF2B5EF4-FFF2-40B4-BE49-F238E27FC236}">
                <a16:creationId xmlns:a16="http://schemas.microsoft.com/office/drawing/2014/main" id="{1419E790-47CB-A9F1-75C5-7AA2A38A51AE}"/>
              </a:ext>
            </a:extLst>
          </p:cNvPr>
          <p:cNvGrpSpPr/>
          <p:nvPr/>
        </p:nvGrpSpPr>
        <p:grpSpPr>
          <a:xfrm>
            <a:off x="718973" y="2994626"/>
            <a:ext cx="3333750" cy="2066925"/>
            <a:chOff x="718973" y="2994626"/>
            <a:chExt cx="3333750" cy="2066925"/>
          </a:xfrm>
        </p:grpSpPr>
        <p:pic>
          <p:nvPicPr>
            <p:cNvPr id="8" name="Picture 7">
              <a:extLst>
                <a:ext uri="{FF2B5EF4-FFF2-40B4-BE49-F238E27FC236}">
                  <a16:creationId xmlns:a16="http://schemas.microsoft.com/office/drawing/2014/main" id="{4B8FE4B6-440E-8EBF-9D92-8A4E5DCDCF9B}"/>
                </a:ext>
              </a:extLst>
            </p:cNvPr>
            <p:cNvPicPr>
              <a:picLocks noChangeAspect="1"/>
            </p:cNvPicPr>
            <p:nvPr/>
          </p:nvPicPr>
          <p:blipFill>
            <a:blip r:embed="rId3"/>
            <a:stretch>
              <a:fillRect/>
            </a:stretch>
          </p:blipFill>
          <p:spPr>
            <a:xfrm>
              <a:off x="718973" y="2994626"/>
              <a:ext cx="3333750" cy="2066925"/>
            </a:xfrm>
            <a:prstGeom prst="rect">
              <a:avLst/>
            </a:prstGeom>
          </p:spPr>
        </p:pic>
        <p:sp>
          <p:nvSpPr>
            <p:cNvPr id="16" name="Rectangle 15">
              <a:extLst>
                <a:ext uri="{FF2B5EF4-FFF2-40B4-BE49-F238E27FC236}">
                  <a16:creationId xmlns:a16="http://schemas.microsoft.com/office/drawing/2014/main" id="{F855EF69-FE9B-9DD8-7325-43F4802038AD}"/>
                </a:ext>
              </a:extLst>
            </p:cNvPr>
            <p:cNvSpPr/>
            <p:nvPr/>
          </p:nvSpPr>
          <p:spPr>
            <a:xfrm>
              <a:off x="1765738" y="3531476"/>
              <a:ext cx="641132" cy="26275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A98A06EC-D000-4DF1-C1D4-47DA0F66B037}"/>
              </a:ext>
            </a:extLst>
          </p:cNvPr>
          <p:cNvGrpSpPr/>
          <p:nvPr/>
        </p:nvGrpSpPr>
        <p:grpSpPr>
          <a:xfrm>
            <a:off x="4689420" y="2602460"/>
            <a:ext cx="7248525" cy="3019425"/>
            <a:chOff x="4689420" y="2602460"/>
            <a:chExt cx="7248525" cy="3019425"/>
          </a:xfrm>
        </p:grpSpPr>
        <p:pic>
          <p:nvPicPr>
            <p:cNvPr id="12" name="Picture 11">
              <a:extLst>
                <a:ext uri="{FF2B5EF4-FFF2-40B4-BE49-F238E27FC236}">
                  <a16:creationId xmlns:a16="http://schemas.microsoft.com/office/drawing/2014/main" id="{A0D67874-3A99-3DB9-BF44-8D8A599ADBD2}"/>
                </a:ext>
              </a:extLst>
            </p:cNvPr>
            <p:cNvPicPr>
              <a:picLocks noChangeAspect="1"/>
            </p:cNvPicPr>
            <p:nvPr/>
          </p:nvPicPr>
          <p:blipFill>
            <a:blip r:embed="rId4"/>
            <a:stretch>
              <a:fillRect/>
            </a:stretch>
          </p:blipFill>
          <p:spPr>
            <a:xfrm>
              <a:off x="4689420" y="2602460"/>
              <a:ext cx="7248525" cy="3019425"/>
            </a:xfrm>
            <a:prstGeom prst="rect">
              <a:avLst/>
            </a:prstGeom>
          </p:spPr>
        </p:pic>
        <p:sp>
          <p:nvSpPr>
            <p:cNvPr id="17" name="Rectangle 16">
              <a:extLst>
                <a:ext uri="{FF2B5EF4-FFF2-40B4-BE49-F238E27FC236}">
                  <a16:creationId xmlns:a16="http://schemas.microsoft.com/office/drawing/2014/main" id="{A33ACF4E-CD85-6DA8-8875-52EE76D3CD46}"/>
                </a:ext>
              </a:extLst>
            </p:cNvPr>
            <p:cNvSpPr/>
            <p:nvPr/>
          </p:nvSpPr>
          <p:spPr>
            <a:xfrm>
              <a:off x="7394028" y="5072061"/>
              <a:ext cx="641132" cy="26275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CE83012-7143-3578-4E43-19CB8205DDE8}"/>
                </a:ext>
              </a:extLst>
            </p:cNvPr>
            <p:cNvSpPr/>
            <p:nvPr/>
          </p:nvSpPr>
          <p:spPr>
            <a:xfrm>
              <a:off x="4792718" y="3604187"/>
              <a:ext cx="228600" cy="2286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59491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10636" y="2431229"/>
            <a:ext cx="3367143" cy="1015663"/>
          </a:xfrm>
          <a:prstGeom prst="rect">
            <a:avLst/>
          </a:prstGeom>
          <a:noFill/>
        </p:spPr>
        <p:txBody>
          <a:bodyPr wrap="square" rtlCol="0">
            <a:spAutoFit/>
          </a:bodyPr>
          <a:lstStyle/>
          <a:p>
            <a:r>
              <a:rPr lang="en-US" sz="6000" dirty="0">
                <a:solidFill>
                  <a:schemeClr val="bg1">
                    <a:lumMod val="85000"/>
                  </a:schemeClr>
                </a:solidFill>
              </a:rPr>
              <a:t>Questions </a:t>
            </a:r>
          </a:p>
        </p:txBody>
      </p:sp>
    </p:spTree>
    <p:extLst>
      <p:ext uri="{BB962C8B-B14F-4D97-AF65-F5344CB8AC3E}">
        <p14:creationId xmlns:p14="http://schemas.microsoft.com/office/powerpoint/2010/main" val="29651547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12192000" cy="5633357"/>
          </a:xfrm>
          <a:prstGeom prst="rect">
            <a:avLst/>
          </a:prstGeom>
        </p:spPr>
        <p:txBody>
          <a:bodyPr anchor="ctr"/>
          <a:lstStyle/>
          <a:p>
            <a:r>
              <a:rPr lang="en-US" sz="11500" dirty="0">
                <a:solidFill>
                  <a:schemeClr val="bg1"/>
                </a:solidFill>
              </a:rPr>
              <a:t>WRIS</a:t>
            </a:r>
          </a:p>
        </p:txBody>
      </p:sp>
    </p:spTree>
    <p:extLst>
      <p:ext uri="{BB962C8B-B14F-4D97-AF65-F5344CB8AC3E}">
        <p14:creationId xmlns:p14="http://schemas.microsoft.com/office/powerpoint/2010/main" val="12529750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58B166-7D2E-EF67-EEF8-95315FD2AB19}"/>
              </a:ext>
            </a:extLst>
          </p:cNvPr>
          <p:cNvSpPr>
            <a:spLocks noGrp="1"/>
          </p:cNvSpPr>
          <p:nvPr>
            <p:ph idx="1"/>
          </p:nvPr>
        </p:nvSpPr>
        <p:spPr>
          <a:xfrm>
            <a:off x="368040" y="1162230"/>
            <a:ext cx="11109912" cy="3751602"/>
          </a:xfrm>
        </p:spPr>
        <p:txBody>
          <a:bodyPr/>
          <a:lstStyle/>
          <a:p>
            <a:pPr>
              <a:spcBef>
                <a:spcPts val="0"/>
              </a:spcBef>
            </a:pPr>
            <a:r>
              <a:rPr lang="en-US" sz="2000" dirty="0">
                <a:effectLst>
                  <a:outerShdw blurRad="38100" dist="38100" dir="2700000" algn="tl">
                    <a:srgbClr val="000000">
                      <a:alpha val="43137"/>
                    </a:srgbClr>
                  </a:outerShdw>
                </a:effectLst>
                <a:latin typeface="+mn-lt"/>
              </a:rPr>
              <a:t>Clean water </a:t>
            </a:r>
            <a:r>
              <a:rPr lang="en-US" sz="2000" b="1" dirty="0">
                <a:solidFill>
                  <a:srgbClr val="00B050"/>
                </a:solidFill>
                <a:effectLst>
                  <a:outerShdw blurRad="38100" dist="38100" dir="2700000" algn="tl">
                    <a:srgbClr val="000000">
                      <a:alpha val="43137"/>
                    </a:srgbClr>
                  </a:outerShdw>
                </a:effectLst>
                <a:latin typeface="+mn-lt"/>
              </a:rPr>
              <a:t>(CWSRF)/Fund A </a:t>
            </a:r>
            <a:r>
              <a:rPr lang="en-US" sz="2000" dirty="0">
                <a:effectLst>
                  <a:outerShdw blurRad="38100" dist="38100" dir="2700000" algn="tl">
                    <a:srgbClr val="000000">
                      <a:alpha val="43137"/>
                    </a:srgbClr>
                  </a:outerShdw>
                </a:effectLst>
                <a:latin typeface="+mn-lt"/>
              </a:rPr>
              <a:t>and drinking water </a:t>
            </a:r>
            <a:r>
              <a:rPr lang="en-US" sz="2000" b="1" dirty="0">
                <a:solidFill>
                  <a:srgbClr val="00B0F0"/>
                </a:solidFill>
                <a:effectLst>
                  <a:outerShdw blurRad="38100" dist="38100" dir="2700000" algn="tl">
                    <a:srgbClr val="000000">
                      <a:alpha val="43137"/>
                    </a:srgbClr>
                  </a:outerShdw>
                </a:effectLst>
                <a:latin typeface="+mn-lt"/>
              </a:rPr>
              <a:t>(DWSRF)/Fund F </a:t>
            </a:r>
          </a:p>
          <a:p>
            <a:pPr>
              <a:spcBef>
                <a:spcPts val="0"/>
              </a:spcBef>
            </a:pPr>
            <a:endParaRPr lang="en-US" sz="2000" dirty="0">
              <a:effectLst>
                <a:outerShdw blurRad="38100" dist="38100" dir="2700000" algn="tl">
                  <a:srgbClr val="000000">
                    <a:alpha val="43137"/>
                  </a:srgbClr>
                </a:outerShdw>
              </a:effectLst>
              <a:latin typeface="+mn-lt"/>
            </a:endParaRPr>
          </a:p>
          <a:p>
            <a:pPr>
              <a:spcBef>
                <a:spcPts val="0"/>
              </a:spcBef>
            </a:pPr>
            <a:r>
              <a:rPr lang="en-US" sz="2000" dirty="0">
                <a:effectLst>
                  <a:outerShdw blurRad="38100" dist="38100" dir="2700000" algn="tl">
                    <a:srgbClr val="000000">
                      <a:alpha val="43137"/>
                    </a:srgbClr>
                  </a:outerShdw>
                </a:effectLst>
                <a:latin typeface="+mn-lt"/>
              </a:rPr>
              <a:t>Low-interest loan program for infrastructure projects</a:t>
            </a:r>
          </a:p>
          <a:p>
            <a:pPr>
              <a:spcBef>
                <a:spcPts val="0"/>
              </a:spcBef>
            </a:pPr>
            <a:endParaRPr lang="en-US" sz="2000" dirty="0">
              <a:effectLst>
                <a:outerShdw blurRad="38100" dist="38100" dir="2700000" algn="tl">
                  <a:srgbClr val="000000">
                    <a:alpha val="43137"/>
                  </a:srgbClr>
                </a:outerShdw>
              </a:effectLst>
              <a:latin typeface="+mn-lt"/>
            </a:endParaRPr>
          </a:p>
          <a:p>
            <a:pPr>
              <a:spcBef>
                <a:spcPts val="0"/>
              </a:spcBef>
            </a:pPr>
            <a:r>
              <a:rPr lang="en-US" sz="2000" dirty="0">
                <a:solidFill>
                  <a:srgbClr val="DFDA00"/>
                </a:solidFill>
                <a:effectLst>
                  <a:outerShdw blurRad="38100" dist="38100" dir="2700000" algn="tl">
                    <a:srgbClr val="000000">
                      <a:alpha val="43137"/>
                    </a:srgbClr>
                  </a:outerShdw>
                </a:effectLst>
                <a:latin typeface="+mn-lt"/>
              </a:rPr>
              <a:t>Purpose is to protect public health &amp; achieve objectives of the </a:t>
            </a:r>
          </a:p>
          <a:p>
            <a:pPr marL="347472" indent="-347472">
              <a:spcBef>
                <a:spcPts val="0"/>
              </a:spcBef>
              <a:buNone/>
            </a:pPr>
            <a:r>
              <a:rPr lang="en-US" sz="2000" dirty="0">
                <a:solidFill>
                  <a:srgbClr val="DFDA00"/>
                </a:solidFill>
                <a:effectLst>
                  <a:outerShdw blurRad="38100" dist="38100" dir="2700000" algn="tl">
                    <a:srgbClr val="000000">
                      <a:alpha val="43137"/>
                    </a:srgbClr>
                  </a:outerShdw>
                </a:effectLst>
                <a:latin typeface="+mn-lt"/>
              </a:rPr>
              <a:t>	Clean Water Act and Safe Drinking Water Act</a:t>
            </a:r>
          </a:p>
          <a:p>
            <a:pPr marL="347472" indent="-347472">
              <a:spcBef>
                <a:spcPts val="0"/>
              </a:spcBef>
              <a:buNone/>
            </a:pPr>
            <a:endParaRPr lang="en-US" sz="2000" dirty="0">
              <a:solidFill>
                <a:srgbClr val="DFDA00"/>
              </a:solidFill>
              <a:effectLst>
                <a:outerShdw blurRad="38100" dist="38100" dir="2700000" algn="tl">
                  <a:srgbClr val="000000">
                    <a:alpha val="43137"/>
                  </a:srgbClr>
                </a:outerShdw>
              </a:effectLst>
              <a:latin typeface="+mn-lt"/>
            </a:endParaRPr>
          </a:p>
          <a:p>
            <a:pPr marL="0">
              <a:lnSpc>
                <a:spcPct val="150000"/>
              </a:lnSpc>
              <a:spcBef>
                <a:spcPts val="0"/>
              </a:spcBef>
              <a:spcAft>
                <a:spcPts val="600"/>
              </a:spcAft>
            </a:pPr>
            <a:r>
              <a:rPr lang="en-US" sz="2000" dirty="0">
                <a:solidFill>
                  <a:srgbClr val="DFDA00"/>
                </a:solidFill>
                <a:effectLst>
                  <a:outerShdw blurRad="38100" dist="38100" dir="2700000" algn="tl">
                    <a:srgbClr val="000000">
                      <a:alpha val="43137"/>
                    </a:srgbClr>
                  </a:outerShdw>
                </a:effectLst>
                <a:latin typeface="+mn-lt"/>
                <a:cs typeface="Aharoni" panose="020F0502020204030204" pitchFamily="2" charset="-79"/>
              </a:rPr>
              <a:t>Bipartisan Infrastructure Law (BIL) - </a:t>
            </a:r>
            <a:r>
              <a:rPr lang="en-US" sz="2000" dirty="0">
                <a:effectLst>
                  <a:outerShdw blurRad="38100" dist="38100" dir="2700000" algn="tl">
                    <a:srgbClr val="000000">
                      <a:alpha val="43137"/>
                    </a:srgbClr>
                  </a:outerShdw>
                </a:effectLst>
                <a:latin typeface="+mn-lt"/>
                <a:cs typeface="Aharoni" panose="020F0502020204030204" pitchFamily="2" charset="-79"/>
              </a:rPr>
              <a:t>5 additional capitalization grants</a:t>
            </a:r>
          </a:p>
          <a:p>
            <a:pPr marL="857250" lvl="3">
              <a:spcBef>
                <a:spcPts val="0"/>
              </a:spcBef>
              <a:buFont typeface="Wingdings" panose="05000000000000000000" pitchFamily="2" charset="2"/>
              <a:buChar char="Ø"/>
            </a:pPr>
            <a:r>
              <a:rPr lang="en-US" dirty="0">
                <a:solidFill>
                  <a:srgbClr val="00B050"/>
                </a:solidFill>
                <a:effectLst>
                  <a:outerShdw blurRad="38100" dist="38100" dir="2700000" algn="tl">
                    <a:srgbClr val="000000">
                      <a:alpha val="43137"/>
                    </a:srgbClr>
                  </a:outerShdw>
                </a:effectLst>
                <a:latin typeface="+mn-lt"/>
                <a:cs typeface="Aharoni" panose="020F0502020204030204" pitchFamily="2" charset="-79"/>
              </a:rPr>
              <a:t>CWSRF – Supplemental &amp; Emerging Contaminants</a:t>
            </a:r>
          </a:p>
          <a:p>
            <a:pPr marL="857250" lvl="3">
              <a:spcBef>
                <a:spcPts val="0"/>
              </a:spcBef>
              <a:buFont typeface="Wingdings" panose="05000000000000000000" pitchFamily="2" charset="2"/>
              <a:buChar char="Ø"/>
            </a:pPr>
            <a:r>
              <a:rPr lang="en-US" dirty="0">
                <a:solidFill>
                  <a:srgbClr val="00B0F0"/>
                </a:solidFill>
                <a:effectLst>
                  <a:outerShdw blurRad="38100" dist="38100" dir="2700000" algn="tl">
                    <a:srgbClr val="000000">
                      <a:alpha val="43137"/>
                    </a:srgbClr>
                  </a:outerShdw>
                </a:effectLst>
                <a:latin typeface="+mn-lt"/>
                <a:cs typeface="Aharoni" panose="020F0502020204030204" pitchFamily="2" charset="-79"/>
              </a:rPr>
              <a:t>DWSRF – Lead, Supplemental, &amp; Emerging Contaminants </a:t>
            </a:r>
          </a:p>
          <a:p>
            <a:pPr marL="628650" lvl="3" indent="0">
              <a:spcBef>
                <a:spcPts val="0"/>
              </a:spcBef>
              <a:buNone/>
            </a:pPr>
            <a:endParaRPr lang="en-US" dirty="0">
              <a:solidFill>
                <a:srgbClr val="00B0F0"/>
              </a:solidFill>
              <a:effectLst>
                <a:outerShdw blurRad="38100" dist="38100" dir="2700000" algn="tl">
                  <a:srgbClr val="000000">
                    <a:alpha val="43137"/>
                  </a:srgbClr>
                </a:outerShdw>
              </a:effectLst>
              <a:latin typeface="+mn-lt"/>
              <a:cs typeface="Aharoni" panose="020F0502020204030204" pitchFamily="2" charset="-79"/>
            </a:endParaRPr>
          </a:p>
          <a:p>
            <a:pPr>
              <a:lnSpc>
                <a:spcPct val="150000"/>
              </a:lnSpc>
              <a:spcBef>
                <a:spcPts val="0"/>
              </a:spcBef>
            </a:pPr>
            <a:r>
              <a:rPr lang="en-US" sz="2000" dirty="0">
                <a:effectLst>
                  <a:outerShdw blurRad="38100" dist="38100" dir="2700000" algn="tl">
                    <a:srgbClr val="000000">
                      <a:alpha val="43137"/>
                    </a:srgbClr>
                  </a:outerShdw>
                </a:effectLst>
                <a:latin typeface="+mn-lt"/>
                <a:cs typeface="Aharoni" panose="020F0502020204030204" pitchFamily="2" charset="-79"/>
              </a:rPr>
              <a:t>Ends federal fiscal year 2026</a:t>
            </a:r>
          </a:p>
          <a:p>
            <a:pPr marL="347472" indent="-347472">
              <a:spcBef>
                <a:spcPts val="400"/>
              </a:spcBef>
              <a:buNone/>
            </a:pPr>
            <a:endParaRPr lang="en-US" sz="2300" dirty="0">
              <a:solidFill>
                <a:srgbClr val="DFDA00"/>
              </a:solidFill>
              <a:effectLst>
                <a:outerShdw blurRad="38100" dist="38100" dir="2700000" algn="tl">
                  <a:srgbClr val="000000">
                    <a:alpha val="43137"/>
                  </a:srgbClr>
                </a:outerShdw>
              </a:effectLst>
              <a:latin typeface="Amasis MT Pro" panose="02040504050005020304" pitchFamily="18" charset="0"/>
            </a:endParaRPr>
          </a:p>
          <a:p>
            <a:pPr>
              <a:spcBef>
                <a:spcPts val="400"/>
              </a:spcBef>
            </a:pPr>
            <a:endParaRPr lang="en-US" sz="2300" dirty="0">
              <a:effectLst>
                <a:outerShdw blurRad="38100" dist="38100" dir="2700000" algn="tl">
                  <a:srgbClr val="000000">
                    <a:alpha val="43137"/>
                  </a:srgbClr>
                </a:outerShdw>
              </a:effectLst>
              <a:latin typeface="Amasis MT Pro" panose="02040504050005020304" pitchFamily="18" charset="0"/>
            </a:endParaRPr>
          </a:p>
          <a:p>
            <a:endParaRPr lang="en-US" sz="1800" dirty="0">
              <a:effectLst>
                <a:outerShdw blurRad="38100" dist="38100" dir="2700000" algn="tl">
                  <a:srgbClr val="000000">
                    <a:alpha val="43137"/>
                  </a:srgbClr>
                </a:outerShdw>
              </a:effectLst>
              <a:latin typeface="Amasis MT Pro" panose="02040504050005020304" pitchFamily="18" charset="0"/>
            </a:endParaRPr>
          </a:p>
          <a:p>
            <a:endParaRPr lang="en-US" sz="2400" dirty="0">
              <a:effectLst>
                <a:outerShdw blurRad="38100" dist="38100" dir="2700000" algn="tl">
                  <a:srgbClr val="000000">
                    <a:alpha val="43137"/>
                  </a:srgbClr>
                </a:outerShdw>
              </a:effectLst>
              <a:latin typeface="Amasis MT Pro" panose="02040504050005020304" pitchFamily="18" charset="0"/>
            </a:endParaRPr>
          </a:p>
          <a:p>
            <a:pPr marL="0" indent="0">
              <a:buNone/>
            </a:pPr>
            <a:endParaRPr lang="en-US" sz="2400" dirty="0">
              <a:effectLst>
                <a:outerShdw blurRad="38100" dist="38100" dir="2700000" algn="tl">
                  <a:srgbClr val="000000">
                    <a:alpha val="43137"/>
                  </a:srgbClr>
                </a:outerShdw>
              </a:effectLst>
              <a:latin typeface="Amasis MT Pro" panose="02040504050005020304" pitchFamily="18" charset="0"/>
            </a:endParaRPr>
          </a:p>
          <a:p>
            <a:endParaRPr lang="en-US" sz="2400" dirty="0">
              <a:effectLst>
                <a:outerShdw blurRad="38100" dist="38100" dir="2700000" algn="tl">
                  <a:srgbClr val="000000">
                    <a:alpha val="43137"/>
                  </a:srgbClr>
                </a:outerShdw>
              </a:effectLst>
              <a:latin typeface="Amasis MT Pro" panose="02040504050005020304" pitchFamily="18" charset="0"/>
            </a:endParaRPr>
          </a:p>
          <a:p>
            <a:pPr marL="0" indent="0">
              <a:buNone/>
            </a:pPr>
            <a:endParaRPr lang="en-US" sz="2400" dirty="0">
              <a:effectLst>
                <a:outerShdw blurRad="38100" dist="38100" dir="2700000" algn="tl">
                  <a:srgbClr val="000000">
                    <a:alpha val="43137"/>
                  </a:srgbClr>
                </a:outerShdw>
              </a:effectLst>
              <a:latin typeface="Amasis MT Pro" panose="02040504050005020304" pitchFamily="18" charset="0"/>
            </a:endParaRPr>
          </a:p>
          <a:p>
            <a:endParaRPr lang="en-US" dirty="0"/>
          </a:p>
        </p:txBody>
      </p:sp>
      <p:sp>
        <p:nvSpPr>
          <p:cNvPr id="3" name="Title 2">
            <a:extLst>
              <a:ext uri="{FF2B5EF4-FFF2-40B4-BE49-F238E27FC236}">
                <a16:creationId xmlns:a16="http://schemas.microsoft.com/office/drawing/2014/main" id="{3788E105-D98B-ED7E-5BDC-4600CB2138A7}"/>
              </a:ext>
            </a:extLst>
          </p:cNvPr>
          <p:cNvSpPr>
            <a:spLocks noGrp="1"/>
          </p:cNvSpPr>
          <p:nvPr>
            <p:ph type="title"/>
          </p:nvPr>
        </p:nvSpPr>
        <p:spPr>
          <a:xfrm>
            <a:off x="98751" y="96600"/>
            <a:ext cx="11983758" cy="715962"/>
          </a:xfrm>
        </p:spPr>
        <p:txBody>
          <a:bodyPr/>
          <a:lstStyle/>
          <a:p>
            <a:pPr algn="ctr"/>
            <a:r>
              <a:rPr lang="en-US" sz="4000" dirty="0">
                <a:solidFill>
                  <a:schemeClr val="bg1">
                    <a:lumMod val="85000"/>
                  </a:schemeClr>
                </a:solidFill>
                <a:effectLst>
                  <a:outerShdw blurRad="38100" dist="38100" dir="2700000" algn="tl">
                    <a:srgbClr val="000000">
                      <a:alpha val="43137"/>
                    </a:srgbClr>
                  </a:outerShdw>
                </a:effectLst>
                <a:latin typeface="+mn-lt"/>
              </a:rPr>
              <a:t>The State Revolving Fund </a:t>
            </a:r>
            <a:endParaRPr lang="en-US" sz="4000" dirty="0">
              <a:latin typeface="+mn-lt"/>
            </a:endParaRPr>
          </a:p>
        </p:txBody>
      </p:sp>
    </p:spTree>
    <p:extLst>
      <p:ext uri="{BB962C8B-B14F-4D97-AF65-F5344CB8AC3E}">
        <p14:creationId xmlns:p14="http://schemas.microsoft.com/office/powerpoint/2010/main" val="34693036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WRIS Portal</a:t>
            </a:r>
          </a:p>
        </p:txBody>
      </p:sp>
      <p:sp>
        <p:nvSpPr>
          <p:cNvPr id="6" name="Hexagon 5"/>
          <p:cNvSpPr/>
          <p:nvPr/>
        </p:nvSpPr>
        <p:spPr>
          <a:xfrm>
            <a:off x="5696467" y="975199"/>
            <a:ext cx="2688336" cy="2286000"/>
          </a:xfrm>
          <a:prstGeom prst="hexagon">
            <a:avLst/>
          </a:prstGeom>
          <a:solidFill>
            <a:srgbClr val="57D8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Bauhaus 93" panose="04030905020B02020C02" pitchFamily="82" charset="0"/>
              </a:rPr>
              <a:t>System Data</a:t>
            </a:r>
          </a:p>
        </p:txBody>
      </p:sp>
      <p:sp>
        <p:nvSpPr>
          <p:cNvPr id="7" name="Hexagon 6"/>
          <p:cNvSpPr/>
          <p:nvPr/>
        </p:nvSpPr>
        <p:spPr>
          <a:xfrm>
            <a:off x="5696467" y="3313022"/>
            <a:ext cx="2683601" cy="2289660"/>
          </a:xfrm>
          <a:prstGeom prst="hexagon">
            <a:avLst/>
          </a:prstGeom>
          <a:solidFill>
            <a:srgbClr val="00AAD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Bauhaus 93" panose="04030905020B02020C02" pitchFamily="82" charset="0"/>
              </a:rPr>
              <a:t>Project Profile</a:t>
            </a:r>
          </a:p>
        </p:txBody>
      </p:sp>
      <p:sp>
        <p:nvSpPr>
          <p:cNvPr id="8" name="Hexagon 7"/>
          <p:cNvSpPr/>
          <p:nvPr/>
        </p:nvSpPr>
        <p:spPr>
          <a:xfrm>
            <a:off x="7850547" y="2141128"/>
            <a:ext cx="2688336" cy="2286000"/>
          </a:xfrm>
          <a:prstGeom prst="hexagon">
            <a:avLst/>
          </a:prstGeom>
          <a:solidFill>
            <a:srgbClr val="F78F2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Bauhaus 93" panose="04030905020B02020C02" pitchFamily="82" charset="0"/>
              </a:rPr>
              <a:t>GIS</a:t>
            </a:r>
          </a:p>
        </p:txBody>
      </p:sp>
      <p:sp>
        <p:nvSpPr>
          <p:cNvPr id="10" name="Can 9"/>
          <p:cNvSpPr/>
          <p:nvPr/>
        </p:nvSpPr>
        <p:spPr>
          <a:xfrm>
            <a:off x="1702972" y="1739291"/>
            <a:ext cx="2752825" cy="3147461"/>
          </a:xfrm>
          <a:prstGeom prst="ca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847699" y="2507484"/>
            <a:ext cx="2463369" cy="2215991"/>
          </a:xfrm>
          <a:prstGeom prst="rect">
            <a:avLst/>
          </a:prstGeom>
          <a:noFill/>
        </p:spPr>
        <p:txBody>
          <a:bodyPr wrap="square" rtlCol="0">
            <a:spAutoFit/>
          </a:bodyPr>
          <a:lstStyle/>
          <a:p>
            <a:pPr algn="ctr"/>
            <a:r>
              <a:rPr lang="en-US" sz="6000" dirty="0">
                <a:solidFill>
                  <a:srgbClr val="315787"/>
                </a:solidFill>
                <a:latin typeface="Bauhaus 93" panose="04030905020B02020C02" pitchFamily="82" charset="0"/>
              </a:rPr>
              <a:t>WRIS Portal</a:t>
            </a:r>
          </a:p>
          <a:p>
            <a:endParaRPr lang="en-US" dirty="0"/>
          </a:p>
        </p:txBody>
      </p:sp>
      <p:sp>
        <p:nvSpPr>
          <p:cNvPr id="12" name="Right Arrow 11"/>
          <p:cNvSpPr/>
          <p:nvPr/>
        </p:nvSpPr>
        <p:spPr>
          <a:xfrm flipV="1">
            <a:off x="4621327" y="1842596"/>
            <a:ext cx="1425791" cy="2904075"/>
          </a:xfrm>
          <a:prstGeom prst="rightArrow">
            <a:avLst>
              <a:gd name="adj1" fmla="val 47348"/>
              <a:gd name="adj2" fmla="val 50000"/>
            </a:avLst>
          </a:prstGeom>
          <a:solidFill>
            <a:srgbClr val="F78F2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15118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WRIS Portal</a:t>
            </a:r>
          </a:p>
        </p:txBody>
      </p:sp>
      <p:sp>
        <p:nvSpPr>
          <p:cNvPr id="6" name="Hexagon 5"/>
          <p:cNvSpPr/>
          <p:nvPr/>
        </p:nvSpPr>
        <p:spPr>
          <a:xfrm>
            <a:off x="5696467" y="975199"/>
            <a:ext cx="2688336" cy="2286000"/>
          </a:xfrm>
          <a:prstGeom prst="hexagon">
            <a:avLst/>
          </a:prstGeom>
          <a:solidFill>
            <a:srgbClr val="57D8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Bauhaus 93" panose="04030905020B02020C02" pitchFamily="82" charset="0"/>
              </a:rPr>
              <a:t>System Data</a:t>
            </a:r>
          </a:p>
        </p:txBody>
      </p:sp>
      <p:sp>
        <p:nvSpPr>
          <p:cNvPr id="10" name="Can 9"/>
          <p:cNvSpPr/>
          <p:nvPr/>
        </p:nvSpPr>
        <p:spPr>
          <a:xfrm>
            <a:off x="1702972" y="1739291"/>
            <a:ext cx="2752825" cy="3147461"/>
          </a:xfrm>
          <a:prstGeom prst="ca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847699" y="2507484"/>
            <a:ext cx="2463369" cy="2215991"/>
          </a:xfrm>
          <a:prstGeom prst="rect">
            <a:avLst/>
          </a:prstGeom>
          <a:noFill/>
        </p:spPr>
        <p:txBody>
          <a:bodyPr wrap="square" rtlCol="0">
            <a:spAutoFit/>
          </a:bodyPr>
          <a:lstStyle/>
          <a:p>
            <a:pPr algn="ctr"/>
            <a:r>
              <a:rPr lang="en-US" sz="6000" dirty="0">
                <a:solidFill>
                  <a:srgbClr val="315787"/>
                </a:solidFill>
                <a:latin typeface="Bauhaus 93" panose="04030905020B02020C02" pitchFamily="82" charset="0"/>
              </a:rPr>
              <a:t>WRIS Portal</a:t>
            </a:r>
          </a:p>
          <a:p>
            <a:endParaRPr lang="en-US" dirty="0"/>
          </a:p>
        </p:txBody>
      </p:sp>
      <p:sp>
        <p:nvSpPr>
          <p:cNvPr id="12" name="Right Arrow 11"/>
          <p:cNvSpPr/>
          <p:nvPr/>
        </p:nvSpPr>
        <p:spPr>
          <a:xfrm flipV="1">
            <a:off x="4621327" y="1842596"/>
            <a:ext cx="1425791" cy="2904075"/>
          </a:xfrm>
          <a:prstGeom prst="rightArrow">
            <a:avLst>
              <a:gd name="adj1" fmla="val 47348"/>
              <a:gd name="adj2" fmla="val 50000"/>
            </a:avLst>
          </a:prstGeom>
          <a:solidFill>
            <a:srgbClr val="F78F2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5744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0" indent="0">
              <a:buNone/>
            </a:pPr>
            <a:r>
              <a:rPr lang="en-US" sz="2800" dirty="0"/>
              <a:t>System Data</a:t>
            </a:r>
          </a:p>
          <a:p>
            <a:pPr lvl="1"/>
            <a:r>
              <a:rPr lang="en-US" sz="2400" dirty="0"/>
              <a:t>Utility/System information</a:t>
            </a:r>
          </a:p>
          <a:p>
            <a:pPr lvl="2"/>
            <a:r>
              <a:rPr lang="en-US" sz="2000" dirty="0"/>
              <a:t>Updated annually during ADD system visits</a:t>
            </a:r>
          </a:p>
          <a:p>
            <a:pPr lvl="1"/>
            <a:r>
              <a:rPr lang="en-US" sz="2400" dirty="0"/>
              <a:t>Contact Information</a:t>
            </a:r>
          </a:p>
          <a:p>
            <a:pPr lvl="1"/>
            <a:r>
              <a:rPr lang="en-US" sz="2400" dirty="0"/>
              <a:t>System Statistics</a:t>
            </a:r>
          </a:p>
          <a:p>
            <a:pPr lvl="2"/>
            <a:r>
              <a:rPr lang="en-US" sz="2000" dirty="0"/>
              <a:t>Production statistics</a:t>
            </a:r>
          </a:p>
          <a:p>
            <a:pPr lvl="2"/>
            <a:r>
              <a:rPr lang="en-US" dirty="0"/>
              <a:t>S</a:t>
            </a:r>
            <a:r>
              <a:rPr lang="en-US" sz="2000" dirty="0"/>
              <a:t>erviceable Population</a:t>
            </a:r>
          </a:p>
          <a:p>
            <a:pPr lvl="2"/>
            <a:r>
              <a:rPr lang="en-US" dirty="0"/>
              <a:t>Service area weighted MHI</a:t>
            </a:r>
            <a:endParaRPr lang="en-US" sz="2000" dirty="0"/>
          </a:p>
          <a:p>
            <a:pPr lvl="2"/>
            <a:r>
              <a:rPr lang="en-US" dirty="0"/>
              <a:t>C</a:t>
            </a:r>
            <a:r>
              <a:rPr lang="en-US" sz="2000" dirty="0"/>
              <a:t>onnection counts</a:t>
            </a:r>
          </a:p>
          <a:p>
            <a:pPr lvl="2"/>
            <a:r>
              <a:rPr lang="en-US" sz="2000" dirty="0"/>
              <a:t>Rates</a:t>
            </a:r>
          </a:p>
        </p:txBody>
      </p:sp>
      <p:sp>
        <p:nvSpPr>
          <p:cNvPr id="5" name="Content Placeholder 4"/>
          <p:cNvSpPr>
            <a:spLocks noGrp="1"/>
          </p:cNvSpPr>
          <p:nvPr>
            <p:ph sz="half" idx="2"/>
          </p:nvPr>
        </p:nvSpPr>
        <p:spPr>
          <a:xfrm>
            <a:off x="6197600" y="1305021"/>
            <a:ext cx="5588000" cy="4525963"/>
          </a:xfrm>
        </p:spPr>
        <p:txBody>
          <a:bodyPr/>
          <a:lstStyle/>
          <a:p>
            <a:pPr lvl="1"/>
            <a:endParaRPr lang="en-US" dirty="0"/>
          </a:p>
          <a:p>
            <a:pPr lvl="1"/>
            <a:r>
              <a:rPr lang="en-US" dirty="0"/>
              <a:t>Asset Management Tools</a:t>
            </a:r>
          </a:p>
          <a:p>
            <a:pPr lvl="1"/>
            <a:r>
              <a:rPr lang="en-US" dirty="0"/>
              <a:t>System Maintenance &amp; Policy Checks</a:t>
            </a:r>
          </a:p>
          <a:p>
            <a:pPr lvl="1"/>
            <a:r>
              <a:rPr lang="en-US" dirty="0"/>
              <a:t>GIS Web Map of System (Existing)</a:t>
            </a:r>
          </a:p>
          <a:p>
            <a:pPr lvl="2"/>
            <a:r>
              <a:rPr lang="en-US" dirty="0"/>
              <a:t>Water/Wastewater Lines  </a:t>
            </a:r>
          </a:p>
          <a:p>
            <a:pPr lvl="2"/>
            <a:r>
              <a:rPr lang="en-US" dirty="0"/>
              <a:t>Pump/Lift Stations</a:t>
            </a:r>
          </a:p>
          <a:p>
            <a:pPr lvl="2"/>
            <a:r>
              <a:rPr lang="en-US" dirty="0"/>
              <a:t>Treatment Plants</a:t>
            </a:r>
          </a:p>
          <a:p>
            <a:pPr lvl="2"/>
            <a:r>
              <a:rPr lang="en-US" dirty="0"/>
              <a:t>Water Tanks</a:t>
            </a:r>
          </a:p>
          <a:p>
            <a:pPr lvl="2"/>
            <a:r>
              <a:rPr lang="en-US" dirty="0"/>
              <a:t>Master Meters</a:t>
            </a:r>
          </a:p>
          <a:p>
            <a:pPr lvl="2"/>
            <a:r>
              <a:rPr lang="en-US" dirty="0"/>
              <a:t>Intake/Outfalls</a:t>
            </a:r>
          </a:p>
        </p:txBody>
      </p:sp>
      <p:sp>
        <p:nvSpPr>
          <p:cNvPr id="3" name="Title 2"/>
          <p:cNvSpPr>
            <a:spLocks noGrp="1"/>
          </p:cNvSpPr>
          <p:nvPr>
            <p:ph type="title"/>
          </p:nvPr>
        </p:nvSpPr>
        <p:spPr/>
        <p:txBody>
          <a:bodyPr/>
          <a:lstStyle/>
          <a:p>
            <a:r>
              <a:rPr lang="en-US" dirty="0"/>
              <a:t>WRIS Portal: System Data</a:t>
            </a:r>
          </a:p>
        </p:txBody>
      </p:sp>
      <p:sp>
        <p:nvSpPr>
          <p:cNvPr id="11" name="Rectangle 10"/>
          <p:cNvSpPr/>
          <p:nvPr/>
        </p:nvSpPr>
        <p:spPr>
          <a:xfrm>
            <a:off x="7082579" y="400090"/>
            <a:ext cx="4333943" cy="369332"/>
          </a:xfrm>
          <a:prstGeom prst="rect">
            <a:avLst/>
          </a:prstGeom>
        </p:spPr>
        <p:txBody>
          <a:bodyPr wrap="none">
            <a:spAutoFit/>
          </a:bodyPr>
          <a:lstStyle/>
          <a:p>
            <a:pPr lvl="2"/>
            <a:r>
              <a:rPr lang="en-US" dirty="0">
                <a:hlinkClick r:id="rId3"/>
              </a:rPr>
              <a:t>https://wris.ky.gov/portal/SysData</a:t>
            </a:r>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6518" y="1047274"/>
            <a:ext cx="6858000" cy="7429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0309260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800" dirty="0"/>
              <a:t>Information pulled from the GIS</a:t>
            </a:r>
          </a:p>
          <a:p>
            <a:pPr lvl="1"/>
            <a:r>
              <a:rPr lang="en-US" sz="2400" dirty="0"/>
              <a:t>ADDs worked with each utility to create Assessment Areas </a:t>
            </a:r>
            <a:br>
              <a:rPr lang="en-US" sz="2400" dirty="0"/>
            </a:br>
            <a:r>
              <a:rPr lang="en-US" sz="2400" dirty="0"/>
              <a:t>that divide up each system</a:t>
            </a:r>
          </a:p>
          <a:p>
            <a:r>
              <a:rPr lang="en-US" sz="2800" dirty="0"/>
              <a:t>Assets can be graded based on:</a:t>
            </a:r>
          </a:p>
          <a:p>
            <a:pPr lvl="1"/>
            <a:r>
              <a:rPr lang="en-US" sz="2400" dirty="0"/>
              <a:t>Condition, Performance, &amp; Priority</a:t>
            </a:r>
          </a:p>
          <a:p>
            <a:pPr lvl="1"/>
            <a:endParaRPr lang="en-US" dirty="0"/>
          </a:p>
        </p:txBody>
      </p:sp>
      <p:sp>
        <p:nvSpPr>
          <p:cNvPr id="3" name="Title 2"/>
          <p:cNvSpPr>
            <a:spLocks noGrp="1"/>
          </p:cNvSpPr>
          <p:nvPr>
            <p:ph type="title"/>
          </p:nvPr>
        </p:nvSpPr>
        <p:spPr/>
        <p:txBody>
          <a:bodyPr/>
          <a:lstStyle/>
          <a:p>
            <a:r>
              <a:rPr lang="en-US" dirty="0"/>
              <a:t>Asset Management Tab</a:t>
            </a:r>
          </a:p>
        </p:txBody>
      </p:sp>
      <p:pic>
        <p:nvPicPr>
          <p:cNvPr id="9" name="Picture 8"/>
          <p:cNvPicPr>
            <a:picLocks noChangeAspect="1"/>
          </p:cNvPicPr>
          <p:nvPr/>
        </p:nvPicPr>
        <p:blipFill>
          <a:blip r:embed="rId3">
            <a:clrChange>
              <a:clrFrom>
                <a:srgbClr val="FEFFFF"/>
              </a:clrFrom>
              <a:clrTo>
                <a:srgbClr val="FEFFFF">
                  <a:alpha val="0"/>
                </a:srgbClr>
              </a:clrTo>
            </a:clrChange>
          </a:blip>
          <a:stretch>
            <a:fillRect/>
          </a:stretch>
        </p:blipFill>
        <p:spPr>
          <a:xfrm>
            <a:off x="8136165" y="1319667"/>
            <a:ext cx="3806142" cy="3867830"/>
          </a:xfrm>
          <a:prstGeom prst="rect">
            <a:avLst/>
          </a:prstGeom>
        </p:spPr>
      </p:pic>
      <p:sp>
        <p:nvSpPr>
          <p:cNvPr id="10" name="Line Callout 1 9"/>
          <p:cNvSpPr/>
          <p:nvPr/>
        </p:nvSpPr>
        <p:spPr>
          <a:xfrm>
            <a:off x="9046029" y="1319667"/>
            <a:ext cx="1502229" cy="256040"/>
          </a:xfrm>
          <a:prstGeom prst="borderCallout1">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solidFill>
                  <a:schemeClr val="tx1">
                    <a:lumMod val="65000"/>
                    <a:lumOff val="35000"/>
                  </a:schemeClr>
                </a:solidFill>
              </a:rPr>
              <a:t>Zone 1</a:t>
            </a:r>
          </a:p>
        </p:txBody>
      </p:sp>
      <p:sp>
        <p:nvSpPr>
          <p:cNvPr id="11" name="Line Callout 1 10"/>
          <p:cNvSpPr/>
          <p:nvPr/>
        </p:nvSpPr>
        <p:spPr>
          <a:xfrm>
            <a:off x="9892394" y="2162063"/>
            <a:ext cx="1502229" cy="256040"/>
          </a:xfrm>
          <a:prstGeom prst="borderCallout1">
            <a:avLst>
              <a:gd name="adj1" fmla="val 127165"/>
              <a:gd name="adj2" fmla="val 47102"/>
              <a:gd name="adj3" fmla="val 281500"/>
              <a:gd name="adj4" fmla="val 4753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solidFill>
                  <a:schemeClr val="tx1">
                    <a:lumMod val="65000"/>
                    <a:lumOff val="35000"/>
                  </a:schemeClr>
                </a:solidFill>
              </a:rPr>
              <a:t>Zone 2</a:t>
            </a:r>
          </a:p>
        </p:txBody>
      </p:sp>
      <p:sp>
        <p:nvSpPr>
          <p:cNvPr id="12" name="Line Callout 1 11"/>
          <p:cNvSpPr/>
          <p:nvPr/>
        </p:nvSpPr>
        <p:spPr>
          <a:xfrm>
            <a:off x="9896475" y="5260523"/>
            <a:ext cx="1502229" cy="256040"/>
          </a:xfrm>
          <a:prstGeom prst="borderCallout1">
            <a:avLst>
              <a:gd name="adj1" fmla="val -13137"/>
              <a:gd name="adj2" fmla="val 16667"/>
              <a:gd name="adj3" fmla="val -104330"/>
              <a:gd name="adj4" fmla="val -463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solidFill>
                  <a:schemeClr val="tx1">
                    <a:lumMod val="65000"/>
                    <a:lumOff val="35000"/>
                  </a:schemeClr>
                </a:solidFill>
              </a:rPr>
              <a:t>Zone 3</a:t>
            </a:r>
          </a:p>
        </p:txBody>
      </p:sp>
      <p:sp>
        <p:nvSpPr>
          <p:cNvPr id="13" name="Rectangle 12"/>
          <p:cNvSpPr/>
          <p:nvPr/>
        </p:nvSpPr>
        <p:spPr>
          <a:xfrm>
            <a:off x="7082579" y="452344"/>
            <a:ext cx="4859728" cy="369332"/>
          </a:xfrm>
          <a:prstGeom prst="rect">
            <a:avLst/>
          </a:prstGeom>
        </p:spPr>
        <p:txBody>
          <a:bodyPr wrap="none">
            <a:spAutoFit/>
          </a:bodyPr>
          <a:lstStyle/>
          <a:p>
            <a:r>
              <a:rPr lang="en-US" dirty="0">
                <a:hlinkClick r:id="rId4"/>
              </a:rPr>
              <a:t>https://wris.ky.gov/portal/DwSysData/KY0880452</a:t>
            </a:r>
            <a:endParaRPr lang="en-US" dirty="0"/>
          </a:p>
        </p:txBody>
      </p:sp>
      <p:pic>
        <p:nvPicPr>
          <p:cNvPr id="4" name="Picture 3"/>
          <p:cNvPicPr>
            <a:picLocks noChangeAspect="1"/>
          </p:cNvPicPr>
          <p:nvPr/>
        </p:nvPicPr>
        <p:blipFill>
          <a:blip r:embed="rId5"/>
          <a:stretch>
            <a:fillRect/>
          </a:stretch>
        </p:blipFill>
        <p:spPr>
          <a:xfrm>
            <a:off x="7320847" y="79930"/>
            <a:ext cx="4248150" cy="400050"/>
          </a:xfrm>
          <a:prstGeom prst="rect">
            <a:avLst/>
          </a:prstGeom>
        </p:spPr>
      </p:pic>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406400" y="3733915"/>
            <a:ext cx="7460629" cy="1857375"/>
          </a:xfrm>
          <a:prstGeom prst="rect">
            <a:avLst/>
          </a:prstGeom>
        </p:spPr>
      </p:pic>
    </p:spTree>
    <p:extLst>
      <p:ext uri="{BB962C8B-B14F-4D97-AF65-F5344CB8AC3E}">
        <p14:creationId xmlns:p14="http://schemas.microsoft.com/office/powerpoint/2010/main" val="30151400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Asset Management Tab</a:t>
            </a:r>
          </a:p>
        </p:txBody>
      </p:sp>
      <p:sp>
        <p:nvSpPr>
          <p:cNvPr id="4" name="Content Placeholder 3"/>
          <p:cNvSpPr>
            <a:spLocks noGrp="1"/>
          </p:cNvSpPr>
          <p:nvPr>
            <p:ph idx="1"/>
          </p:nvPr>
        </p:nvSpPr>
        <p:spPr/>
        <p:txBody>
          <a:bodyPr/>
          <a:lstStyle/>
          <a:p>
            <a:endParaRPr lang="en-US" dirty="0"/>
          </a:p>
        </p:txBody>
      </p:sp>
      <p:pic>
        <p:nvPicPr>
          <p:cNvPr id="5" name="Picture 4"/>
          <p:cNvPicPr>
            <a:picLocks noChangeAspect="1"/>
          </p:cNvPicPr>
          <p:nvPr/>
        </p:nvPicPr>
        <p:blipFill>
          <a:blip r:embed="rId3"/>
          <a:stretch>
            <a:fillRect/>
          </a:stretch>
        </p:blipFill>
        <p:spPr>
          <a:xfrm>
            <a:off x="130636" y="1006930"/>
            <a:ext cx="6996786" cy="4529498"/>
          </a:xfrm>
          <a:prstGeom prst="rect">
            <a:avLst/>
          </a:prstGeom>
        </p:spPr>
      </p:pic>
      <p:pic>
        <p:nvPicPr>
          <p:cNvPr id="10" name="Picture 9"/>
          <p:cNvPicPr>
            <a:picLocks noChangeAspect="1"/>
          </p:cNvPicPr>
          <p:nvPr/>
        </p:nvPicPr>
        <p:blipFill>
          <a:blip r:embed="rId4">
            <a:clrChange>
              <a:clrFrom>
                <a:srgbClr val="FEFFFF"/>
              </a:clrFrom>
              <a:clrTo>
                <a:srgbClr val="FEFFFF">
                  <a:alpha val="0"/>
                </a:srgbClr>
              </a:clrTo>
            </a:clrChange>
          </a:blip>
          <a:stretch>
            <a:fillRect/>
          </a:stretch>
        </p:blipFill>
        <p:spPr>
          <a:xfrm>
            <a:off x="8136165" y="1319667"/>
            <a:ext cx="3806142" cy="3867830"/>
          </a:xfrm>
          <a:prstGeom prst="rect">
            <a:avLst/>
          </a:prstGeom>
        </p:spPr>
      </p:pic>
      <p:sp>
        <p:nvSpPr>
          <p:cNvPr id="11" name="Line Callout 1 10"/>
          <p:cNvSpPr/>
          <p:nvPr/>
        </p:nvSpPr>
        <p:spPr>
          <a:xfrm>
            <a:off x="9046029" y="1319667"/>
            <a:ext cx="1502229" cy="256040"/>
          </a:xfrm>
          <a:prstGeom prst="borderCallout1">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solidFill>
                  <a:schemeClr val="tx1">
                    <a:lumMod val="65000"/>
                    <a:lumOff val="35000"/>
                  </a:schemeClr>
                </a:solidFill>
              </a:rPr>
              <a:t>Zone 1</a:t>
            </a:r>
          </a:p>
        </p:txBody>
      </p:sp>
      <p:sp>
        <p:nvSpPr>
          <p:cNvPr id="12" name="Line Callout 1 11"/>
          <p:cNvSpPr/>
          <p:nvPr/>
        </p:nvSpPr>
        <p:spPr>
          <a:xfrm>
            <a:off x="9892394" y="2162063"/>
            <a:ext cx="1502229" cy="256040"/>
          </a:xfrm>
          <a:prstGeom prst="borderCallout1">
            <a:avLst>
              <a:gd name="adj1" fmla="val 127165"/>
              <a:gd name="adj2" fmla="val 47102"/>
              <a:gd name="adj3" fmla="val 281500"/>
              <a:gd name="adj4" fmla="val 4753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solidFill>
                  <a:schemeClr val="tx1">
                    <a:lumMod val="65000"/>
                    <a:lumOff val="35000"/>
                  </a:schemeClr>
                </a:solidFill>
              </a:rPr>
              <a:t>Zone 2</a:t>
            </a:r>
          </a:p>
        </p:txBody>
      </p:sp>
      <p:sp>
        <p:nvSpPr>
          <p:cNvPr id="13" name="Line Callout 1 12"/>
          <p:cNvSpPr/>
          <p:nvPr/>
        </p:nvSpPr>
        <p:spPr>
          <a:xfrm>
            <a:off x="9896475" y="5260523"/>
            <a:ext cx="1502229" cy="256040"/>
          </a:xfrm>
          <a:prstGeom prst="borderCallout1">
            <a:avLst>
              <a:gd name="adj1" fmla="val -13137"/>
              <a:gd name="adj2" fmla="val 16667"/>
              <a:gd name="adj3" fmla="val -104330"/>
              <a:gd name="adj4" fmla="val -463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solidFill>
                  <a:schemeClr val="tx1">
                    <a:lumMod val="65000"/>
                    <a:lumOff val="35000"/>
                  </a:schemeClr>
                </a:solidFill>
              </a:rPr>
              <a:t>Zone 3</a:t>
            </a:r>
          </a:p>
        </p:txBody>
      </p:sp>
      <p:sp>
        <p:nvSpPr>
          <p:cNvPr id="14" name="Rectangle 13"/>
          <p:cNvSpPr/>
          <p:nvPr/>
        </p:nvSpPr>
        <p:spPr>
          <a:xfrm>
            <a:off x="163291" y="1600199"/>
            <a:ext cx="1575707" cy="26942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7082579" y="452344"/>
            <a:ext cx="4859728" cy="369332"/>
          </a:xfrm>
          <a:prstGeom prst="rect">
            <a:avLst/>
          </a:prstGeom>
        </p:spPr>
        <p:txBody>
          <a:bodyPr wrap="none">
            <a:spAutoFit/>
          </a:bodyPr>
          <a:lstStyle/>
          <a:p>
            <a:r>
              <a:rPr lang="en-US" dirty="0">
                <a:hlinkClick r:id="rId5"/>
              </a:rPr>
              <a:t>https://wris.ky.gov/portal/DwSysData/KY0880452</a:t>
            </a:r>
            <a:endParaRPr lang="en-US" dirty="0"/>
          </a:p>
        </p:txBody>
      </p:sp>
      <p:pic>
        <p:nvPicPr>
          <p:cNvPr id="18" name="Picture 17"/>
          <p:cNvPicPr>
            <a:picLocks noChangeAspect="1"/>
          </p:cNvPicPr>
          <p:nvPr/>
        </p:nvPicPr>
        <p:blipFill>
          <a:blip r:embed="rId6"/>
          <a:stretch>
            <a:fillRect/>
          </a:stretch>
        </p:blipFill>
        <p:spPr>
          <a:xfrm>
            <a:off x="7320847" y="79930"/>
            <a:ext cx="4248150" cy="400050"/>
          </a:xfrm>
          <a:prstGeom prst="rect">
            <a:avLst/>
          </a:prstGeom>
        </p:spPr>
      </p:pic>
    </p:spTree>
    <p:extLst>
      <p:ext uri="{BB962C8B-B14F-4D97-AF65-F5344CB8AC3E}">
        <p14:creationId xmlns:p14="http://schemas.microsoft.com/office/powerpoint/2010/main" val="11850343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Asset Management Tab</a:t>
            </a:r>
          </a:p>
        </p:txBody>
      </p:sp>
      <p:sp>
        <p:nvSpPr>
          <p:cNvPr id="4" name="Content Placeholder 3"/>
          <p:cNvSpPr>
            <a:spLocks noGrp="1"/>
          </p:cNvSpPr>
          <p:nvPr>
            <p:ph idx="1"/>
          </p:nvPr>
        </p:nvSpPr>
        <p:spPr/>
        <p:txBody>
          <a:bodyPr/>
          <a:lstStyle/>
          <a:p>
            <a:endParaRPr lang="en-US" dirty="0"/>
          </a:p>
        </p:txBody>
      </p:sp>
      <p:pic>
        <p:nvPicPr>
          <p:cNvPr id="10" name="Picture 9"/>
          <p:cNvPicPr>
            <a:picLocks noChangeAspect="1"/>
          </p:cNvPicPr>
          <p:nvPr/>
        </p:nvPicPr>
        <p:blipFill>
          <a:blip r:embed="rId2">
            <a:clrChange>
              <a:clrFrom>
                <a:srgbClr val="FEFFFF"/>
              </a:clrFrom>
              <a:clrTo>
                <a:srgbClr val="FEFFFF">
                  <a:alpha val="0"/>
                </a:srgbClr>
              </a:clrTo>
            </a:clrChange>
          </a:blip>
          <a:stretch>
            <a:fillRect/>
          </a:stretch>
        </p:blipFill>
        <p:spPr>
          <a:xfrm>
            <a:off x="8136165" y="1319667"/>
            <a:ext cx="3806142" cy="3867830"/>
          </a:xfrm>
          <a:prstGeom prst="rect">
            <a:avLst/>
          </a:prstGeom>
        </p:spPr>
      </p:pic>
      <p:sp>
        <p:nvSpPr>
          <p:cNvPr id="11" name="Line Callout 1 10"/>
          <p:cNvSpPr/>
          <p:nvPr/>
        </p:nvSpPr>
        <p:spPr>
          <a:xfrm>
            <a:off x="9046029" y="1319667"/>
            <a:ext cx="1502229" cy="256040"/>
          </a:xfrm>
          <a:prstGeom prst="borderCallout1">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solidFill>
                  <a:schemeClr val="tx1">
                    <a:lumMod val="65000"/>
                    <a:lumOff val="35000"/>
                  </a:schemeClr>
                </a:solidFill>
              </a:rPr>
              <a:t>Zone 1</a:t>
            </a:r>
          </a:p>
        </p:txBody>
      </p:sp>
      <p:sp>
        <p:nvSpPr>
          <p:cNvPr id="12" name="Line Callout 1 11"/>
          <p:cNvSpPr/>
          <p:nvPr/>
        </p:nvSpPr>
        <p:spPr>
          <a:xfrm>
            <a:off x="9892394" y="2162063"/>
            <a:ext cx="1502229" cy="256040"/>
          </a:xfrm>
          <a:prstGeom prst="borderCallout1">
            <a:avLst>
              <a:gd name="adj1" fmla="val 127165"/>
              <a:gd name="adj2" fmla="val 47102"/>
              <a:gd name="adj3" fmla="val 281500"/>
              <a:gd name="adj4" fmla="val 4753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solidFill>
                  <a:schemeClr val="tx1">
                    <a:lumMod val="65000"/>
                    <a:lumOff val="35000"/>
                  </a:schemeClr>
                </a:solidFill>
              </a:rPr>
              <a:t>Zone 2</a:t>
            </a:r>
          </a:p>
        </p:txBody>
      </p:sp>
      <p:sp>
        <p:nvSpPr>
          <p:cNvPr id="13" name="Line Callout 1 12"/>
          <p:cNvSpPr/>
          <p:nvPr/>
        </p:nvSpPr>
        <p:spPr>
          <a:xfrm>
            <a:off x="9896475" y="5260523"/>
            <a:ext cx="1502229" cy="256040"/>
          </a:xfrm>
          <a:prstGeom prst="borderCallout1">
            <a:avLst>
              <a:gd name="adj1" fmla="val -13137"/>
              <a:gd name="adj2" fmla="val 16667"/>
              <a:gd name="adj3" fmla="val -104330"/>
              <a:gd name="adj4" fmla="val -463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solidFill>
                  <a:schemeClr val="tx1">
                    <a:lumMod val="65000"/>
                    <a:lumOff val="35000"/>
                  </a:schemeClr>
                </a:solidFill>
              </a:rPr>
              <a:t>Zone 3</a:t>
            </a:r>
          </a:p>
        </p:txBody>
      </p:sp>
      <p:pic>
        <p:nvPicPr>
          <p:cNvPr id="2" name="Picture 1"/>
          <p:cNvPicPr>
            <a:picLocks noChangeAspect="1"/>
          </p:cNvPicPr>
          <p:nvPr/>
        </p:nvPicPr>
        <p:blipFill>
          <a:blip r:embed="rId3"/>
          <a:stretch>
            <a:fillRect/>
          </a:stretch>
        </p:blipFill>
        <p:spPr>
          <a:xfrm>
            <a:off x="122464" y="1006930"/>
            <a:ext cx="6982169" cy="4509634"/>
          </a:xfrm>
          <a:prstGeom prst="rect">
            <a:avLst/>
          </a:prstGeom>
        </p:spPr>
      </p:pic>
      <p:sp>
        <p:nvSpPr>
          <p:cNvPr id="14" name="Rectangle 13"/>
          <p:cNvSpPr/>
          <p:nvPr/>
        </p:nvSpPr>
        <p:spPr>
          <a:xfrm>
            <a:off x="163291" y="1583871"/>
            <a:ext cx="1575707" cy="26942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082579" y="452344"/>
            <a:ext cx="4859728" cy="369332"/>
          </a:xfrm>
          <a:prstGeom prst="rect">
            <a:avLst/>
          </a:prstGeom>
        </p:spPr>
        <p:txBody>
          <a:bodyPr wrap="none">
            <a:spAutoFit/>
          </a:bodyPr>
          <a:lstStyle/>
          <a:p>
            <a:r>
              <a:rPr lang="en-US" dirty="0">
                <a:hlinkClick r:id="rId4"/>
              </a:rPr>
              <a:t>https://wris.ky.gov/portal/DwSysData/KY0880452</a:t>
            </a:r>
            <a:endParaRPr lang="en-US" dirty="0"/>
          </a:p>
        </p:txBody>
      </p:sp>
      <p:pic>
        <p:nvPicPr>
          <p:cNvPr id="16" name="Picture 15"/>
          <p:cNvPicPr>
            <a:picLocks noChangeAspect="1"/>
          </p:cNvPicPr>
          <p:nvPr/>
        </p:nvPicPr>
        <p:blipFill>
          <a:blip r:embed="rId5"/>
          <a:stretch>
            <a:fillRect/>
          </a:stretch>
        </p:blipFill>
        <p:spPr>
          <a:xfrm>
            <a:off x="7320847" y="79930"/>
            <a:ext cx="4248150" cy="400050"/>
          </a:xfrm>
          <a:prstGeom prst="rect">
            <a:avLst/>
          </a:prstGeom>
        </p:spPr>
      </p:pic>
    </p:spTree>
    <p:extLst>
      <p:ext uri="{BB962C8B-B14F-4D97-AF65-F5344CB8AC3E}">
        <p14:creationId xmlns:p14="http://schemas.microsoft.com/office/powerpoint/2010/main" val="7563431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Asset Management Tab</a:t>
            </a:r>
          </a:p>
        </p:txBody>
      </p:sp>
      <p:sp>
        <p:nvSpPr>
          <p:cNvPr id="4" name="Content Placeholder 3"/>
          <p:cNvSpPr>
            <a:spLocks noGrp="1"/>
          </p:cNvSpPr>
          <p:nvPr>
            <p:ph idx="1"/>
          </p:nvPr>
        </p:nvSpPr>
        <p:spPr/>
        <p:txBody>
          <a:bodyPr/>
          <a:lstStyle/>
          <a:p>
            <a:endParaRPr lang="en-US" dirty="0"/>
          </a:p>
        </p:txBody>
      </p:sp>
      <p:pic>
        <p:nvPicPr>
          <p:cNvPr id="10" name="Picture 9"/>
          <p:cNvPicPr>
            <a:picLocks noChangeAspect="1"/>
          </p:cNvPicPr>
          <p:nvPr/>
        </p:nvPicPr>
        <p:blipFill>
          <a:blip r:embed="rId2">
            <a:clrChange>
              <a:clrFrom>
                <a:srgbClr val="FEFFFF"/>
              </a:clrFrom>
              <a:clrTo>
                <a:srgbClr val="FEFFFF">
                  <a:alpha val="0"/>
                </a:srgbClr>
              </a:clrTo>
            </a:clrChange>
          </a:blip>
          <a:stretch>
            <a:fillRect/>
          </a:stretch>
        </p:blipFill>
        <p:spPr>
          <a:xfrm>
            <a:off x="8136165" y="1319667"/>
            <a:ext cx="3806142" cy="3867830"/>
          </a:xfrm>
          <a:prstGeom prst="rect">
            <a:avLst/>
          </a:prstGeom>
        </p:spPr>
      </p:pic>
      <p:sp>
        <p:nvSpPr>
          <p:cNvPr id="11" name="Line Callout 1 10"/>
          <p:cNvSpPr/>
          <p:nvPr/>
        </p:nvSpPr>
        <p:spPr>
          <a:xfrm>
            <a:off x="9046029" y="1319667"/>
            <a:ext cx="1502229" cy="256040"/>
          </a:xfrm>
          <a:prstGeom prst="borderCallout1">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solidFill>
                  <a:schemeClr val="tx1">
                    <a:lumMod val="65000"/>
                    <a:lumOff val="35000"/>
                  </a:schemeClr>
                </a:solidFill>
              </a:rPr>
              <a:t>Zone 1</a:t>
            </a:r>
          </a:p>
        </p:txBody>
      </p:sp>
      <p:sp>
        <p:nvSpPr>
          <p:cNvPr id="12" name="Line Callout 1 11"/>
          <p:cNvSpPr/>
          <p:nvPr/>
        </p:nvSpPr>
        <p:spPr>
          <a:xfrm>
            <a:off x="9892394" y="2162063"/>
            <a:ext cx="1502229" cy="256040"/>
          </a:xfrm>
          <a:prstGeom prst="borderCallout1">
            <a:avLst>
              <a:gd name="adj1" fmla="val 127165"/>
              <a:gd name="adj2" fmla="val 47102"/>
              <a:gd name="adj3" fmla="val 281500"/>
              <a:gd name="adj4" fmla="val 4753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solidFill>
                  <a:schemeClr val="tx1">
                    <a:lumMod val="65000"/>
                    <a:lumOff val="35000"/>
                  </a:schemeClr>
                </a:solidFill>
              </a:rPr>
              <a:t>Zone 2</a:t>
            </a:r>
          </a:p>
        </p:txBody>
      </p:sp>
      <p:sp>
        <p:nvSpPr>
          <p:cNvPr id="13" name="Line Callout 1 12"/>
          <p:cNvSpPr/>
          <p:nvPr/>
        </p:nvSpPr>
        <p:spPr>
          <a:xfrm>
            <a:off x="9896475" y="5260523"/>
            <a:ext cx="1502229" cy="256040"/>
          </a:xfrm>
          <a:prstGeom prst="borderCallout1">
            <a:avLst>
              <a:gd name="adj1" fmla="val -13137"/>
              <a:gd name="adj2" fmla="val 16667"/>
              <a:gd name="adj3" fmla="val -104330"/>
              <a:gd name="adj4" fmla="val -463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solidFill>
                  <a:schemeClr val="tx1">
                    <a:lumMod val="65000"/>
                    <a:lumOff val="35000"/>
                  </a:schemeClr>
                </a:solidFill>
              </a:rPr>
              <a:t>Zone 3</a:t>
            </a:r>
          </a:p>
        </p:txBody>
      </p:sp>
      <p:pic>
        <p:nvPicPr>
          <p:cNvPr id="5" name="Picture 4"/>
          <p:cNvPicPr>
            <a:picLocks noChangeAspect="1"/>
          </p:cNvPicPr>
          <p:nvPr/>
        </p:nvPicPr>
        <p:blipFill>
          <a:blip r:embed="rId3"/>
          <a:stretch>
            <a:fillRect/>
          </a:stretch>
        </p:blipFill>
        <p:spPr>
          <a:xfrm>
            <a:off x="111709" y="1006929"/>
            <a:ext cx="7001022" cy="4509634"/>
          </a:xfrm>
          <a:prstGeom prst="rect">
            <a:avLst/>
          </a:prstGeom>
        </p:spPr>
      </p:pic>
      <p:sp>
        <p:nvSpPr>
          <p:cNvPr id="14" name="Rectangle 13"/>
          <p:cNvSpPr/>
          <p:nvPr/>
        </p:nvSpPr>
        <p:spPr>
          <a:xfrm>
            <a:off x="163291" y="1575707"/>
            <a:ext cx="1575707" cy="26942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082579" y="452344"/>
            <a:ext cx="4859728" cy="369332"/>
          </a:xfrm>
          <a:prstGeom prst="rect">
            <a:avLst/>
          </a:prstGeom>
        </p:spPr>
        <p:txBody>
          <a:bodyPr wrap="none">
            <a:spAutoFit/>
          </a:bodyPr>
          <a:lstStyle/>
          <a:p>
            <a:r>
              <a:rPr lang="en-US" dirty="0">
                <a:hlinkClick r:id="rId4"/>
              </a:rPr>
              <a:t>https://wris.ky.gov/portal/DwSysData/KY0880452</a:t>
            </a:r>
            <a:endParaRPr lang="en-US" dirty="0"/>
          </a:p>
        </p:txBody>
      </p:sp>
      <p:pic>
        <p:nvPicPr>
          <p:cNvPr id="16" name="Picture 15"/>
          <p:cNvPicPr>
            <a:picLocks noChangeAspect="1"/>
          </p:cNvPicPr>
          <p:nvPr/>
        </p:nvPicPr>
        <p:blipFill>
          <a:blip r:embed="rId5"/>
          <a:stretch>
            <a:fillRect/>
          </a:stretch>
        </p:blipFill>
        <p:spPr>
          <a:xfrm>
            <a:off x="7320847" y="79930"/>
            <a:ext cx="4248150" cy="400050"/>
          </a:xfrm>
          <a:prstGeom prst="rect">
            <a:avLst/>
          </a:prstGeom>
        </p:spPr>
      </p:pic>
    </p:spTree>
    <p:extLst>
      <p:ext uri="{BB962C8B-B14F-4D97-AF65-F5344CB8AC3E}">
        <p14:creationId xmlns:p14="http://schemas.microsoft.com/office/powerpoint/2010/main" val="38940038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Asset Management Tab</a:t>
            </a:r>
          </a:p>
        </p:txBody>
      </p:sp>
      <p:sp>
        <p:nvSpPr>
          <p:cNvPr id="4" name="Content Placeholder 3"/>
          <p:cNvSpPr>
            <a:spLocks noGrp="1"/>
          </p:cNvSpPr>
          <p:nvPr>
            <p:ph idx="1"/>
          </p:nvPr>
        </p:nvSpPr>
        <p:spPr/>
        <p:txBody>
          <a:bodyPr/>
          <a:lstStyle/>
          <a:p>
            <a:endParaRPr lang="en-US" dirty="0"/>
          </a:p>
        </p:txBody>
      </p:sp>
      <p:pic>
        <p:nvPicPr>
          <p:cNvPr id="10" name="Picture 9"/>
          <p:cNvPicPr>
            <a:picLocks noChangeAspect="1"/>
          </p:cNvPicPr>
          <p:nvPr/>
        </p:nvPicPr>
        <p:blipFill>
          <a:blip r:embed="rId2">
            <a:clrChange>
              <a:clrFrom>
                <a:srgbClr val="FEFFFF"/>
              </a:clrFrom>
              <a:clrTo>
                <a:srgbClr val="FEFFFF">
                  <a:alpha val="0"/>
                </a:srgbClr>
              </a:clrTo>
            </a:clrChange>
          </a:blip>
          <a:stretch>
            <a:fillRect/>
          </a:stretch>
        </p:blipFill>
        <p:spPr>
          <a:xfrm>
            <a:off x="8136165" y="1319667"/>
            <a:ext cx="3806142" cy="3867830"/>
          </a:xfrm>
          <a:prstGeom prst="rect">
            <a:avLst/>
          </a:prstGeom>
        </p:spPr>
      </p:pic>
      <p:sp>
        <p:nvSpPr>
          <p:cNvPr id="11" name="Line Callout 1 10"/>
          <p:cNvSpPr/>
          <p:nvPr/>
        </p:nvSpPr>
        <p:spPr>
          <a:xfrm>
            <a:off x="9046029" y="1319667"/>
            <a:ext cx="1502229" cy="256040"/>
          </a:xfrm>
          <a:prstGeom prst="borderCallout1">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solidFill>
                  <a:schemeClr val="tx1">
                    <a:lumMod val="65000"/>
                    <a:lumOff val="35000"/>
                  </a:schemeClr>
                </a:solidFill>
              </a:rPr>
              <a:t>Zone 1</a:t>
            </a:r>
          </a:p>
        </p:txBody>
      </p:sp>
      <p:sp>
        <p:nvSpPr>
          <p:cNvPr id="12" name="Line Callout 1 11"/>
          <p:cNvSpPr/>
          <p:nvPr/>
        </p:nvSpPr>
        <p:spPr>
          <a:xfrm>
            <a:off x="9892394" y="2162063"/>
            <a:ext cx="1502229" cy="256040"/>
          </a:xfrm>
          <a:prstGeom prst="borderCallout1">
            <a:avLst>
              <a:gd name="adj1" fmla="val 127165"/>
              <a:gd name="adj2" fmla="val 47102"/>
              <a:gd name="adj3" fmla="val 281500"/>
              <a:gd name="adj4" fmla="val 4753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solidFill>
                  <a:schemeClr val="tx1">
                    <a:lumMod val="65000"/>
                    <a:lumOff val="35000"/>
                  </a:schemeClr>
                </a:solidFill>
              </a:rPr>
              <a:t>Zone 2</a:t>
            </a:r>
          </a:p>
        </p:txBody>
      </p:sp>
      <p:sp>
        <p:nvSpPr>
          <p:cNvPr id="13" name="Line Callout 1 12"/>
          <p:cNvSpPr/>
          <p:nvPr/>
        </p:nvSpPr>
        <p:spPr>
          <a:xfrm>
            <a:off x="9896475" y="5260523"/>
            <a:ext cx="1502229" cy="256040"/>
          </a:xfrm>
          <a:prstGeom prst="borderCallout1">
            <a:avLst>
              <a:gd name="adj1" fmla="val -13137"/>
              <a:gd name="adj2" fmla="val 16667"/>
              <a:gd name="adj3" fmla="val -104330"/>
              <a:gd name="adj4" fmla="val -463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solidFill>
                  <a:schemeClr val="tx1">
                    <a:lumMod val="65000"/>
                    <a:lumOff val="35000"/>
                  </a:schemeClr>
                </a:solidFill>
              </a:rPr>
              <a:t>Zone 3</a:t>
            </a:r>
          </a:p>
        </p:txBody>
      </p:sp>
      <p:pic>
        <p:nvPicPr>
          <p:cNvPr id="6" name="Picture 5"/>
          <p:cNvPicPr>
            <a:picLocks noChangeAspect="1"/>
          </p:cNvPicPr>
          <p:nvPr/>
        </p:nvPicPr>
        <p:blipFill>
          <a:blip r:embed="rId3"/>
          <a:stretch>
            <a:fillRect/>
          </a:stretch>
        </p:blipFill>
        <p:spPr>
          <a:xfrm>
            <a:off x="111708" y="1006930"/>
            <a:ext cx="7584719" cy="4509634"/>
          </a:xfrm>
          <a:prstGeom prst="rect">
            <a:avLst/>
          </a:prstGeom>
        </p:spPr>
      </p:pic>
      <p:sp>
        <p:nvSpPr>
          <p:cNvPr id="9" name="Rectangle 8"/>
          <p:cNvSpPr/>
          <p:nvPr/>
        </p:nvSpPr>
        <p:spPr>
          <a:xfrm>
            <a:off x="7082579" y="452344"/>
            <a:ext cx="4859728" cy="369332"/>
          </a:xfrm>
          <a:prstGeom prst="rect">
            <a:avLst/>
          </a:prstGeom>
        </p:spPr>
        <p:txBody>
          <a:bodyPr wrap="none">
            <a:spAutoFit/>
          </a:bodyPr>
          <a:lstStyle/>
          <a:p>
            <a:r>
              <a:rPr lang="en-US" dirty="0">
                <a:hlinkClick r:id="rId4"/>
              </a:rPr>
              <a:t>https://wris.ky.gov/portal/DwSysData/KY0880452</a:t>
            </a:r>
            <a:endParaRPr lang="en-US" dirty="0"/>
          </a:p>
        </p:txBody>
      </p:sp>
      <p:pic>
        <p:nvPicPr>
          <p:cNvPr id="14" name="Picture 13"/>
          <p:cNvPicPr>
            <a:picLocks noChangeAspect="1"/>
          </p:cNvPicPr>
          <p:nvPr/>
        </p:nvPicPr>
        <p:blipFill>
          <a:blip r:embed="rId5"/>
          <a:stretch>
            <a:fillRect/>
          </a:stretch>
        </p:blipFill>
        <p:spPr>
          <a:xfrm>
            <a:off x="7320847" y="79930"/>
            <a:ext cx="4248150" cy="400050"/>
          </a:xfrm>
          <a:prstGeom prst="rect">
            <a:avLst/>
          </a:prstGeom>
        </p:spPr>
      </p:pic>
    </p:spTree>
    <p:extLst>
      <p:ext uri="{BB962C8B-B14F-4D97-AF65-F5344CB8AC3E}">
        <p14:creationId xmlns:p14="http://schemas.microsoft.com/office/powerpoint/2010/main" val="35491611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Asset Management Tab</a:t>
            </a:r>
          </a:p>
        </p:txBody>
      </p:sp>
      <p:sp>
        <p:nvSpPr>
          <p:cNvPr id="4" name="Content Placeholder 3"/>
          <p:cNvSpPr>
            <a:spLocks noGrp="1"/>
          </p:cNvSpPr>
          <p:nvPr>
            <p:ph idx="1"/>
          </p:nvPr>
        </p:nvSpPr>
        <p:spPr/>
        <p:txBody>
          <a:bodyPr/>
          <a:lstStyle/>
          <a:p>
            <a:pPr algn="ctr"/>
            <a:r>
              <a:rPr lang="en-US" dirty="0"/>
              <a:t>Downloadable Reports</a:t>
            </a:r>
            <a:endParaRPr lang="en-US" dirty="0">
              <a:solidFill>
                <a:srgbClr val="FFFF00"/>
              </a:solidFill>
            </a:endParaRPr>
          </a:p>
        </p:txBody>
      </p:sp>
      <p:sp>
        <p:nvSpPr>
          <p:cNvPr id="9" name="Rectangle 8"/>
          <p:cNvSpPr/>
          <p:nvPr/>
        </p:nvSpPr>
        <p:spPr>
          <a:xfrm>
            <a:off x="7082579" y="452344"/>
            <a:ext cx="4859728" cy="369332"/>
          </a:xfrm>
          <a:prstGeom prst="rect">
            <a:avLst/>
          </a:prstGeom>
        </p:spPr>
        <p:txBody>
          <a:bodyPr wrap="none">
            <a:spAutoFit/>
          </a:bodyPr>
          <a:lstStyle/>
          <a:p>
            <a:r>
              <a:rPr lang="en-US" dirty="0">
                <a:hlinkClick r:id="rId2"/>
              </a:rPr>
              <a:t>https://wris.ky.gov/portal/DwSysData/KY0880452</a:t>
            </a:r>
            <a:endParaRPr lang="en-US" dirty="0"/>
          </a:p>
        </p:txBody>
      </p:sp>
      <p:pic>
        <p:nvPicPr>
          <p:cNvPr id="14" name="Picture 13"/>
          <p:cNvPicPr>
            <a:picLocks noChangeAspect="1"/>
          </p:cNvPicPr>
          <p:nvPr/>
        </p:nvPicPr>
        <p:blipFill>
          <a:blip r:embed="rId3"/>
          <a:stretch>
            <a:fillRect/>
          </a:stretch>
        </p:blipFill>
        <p:spPr>
          <a:xfrm>
            <a:off x="7320847" y="79930"/>
            <a:ext cx="4248150" cy="400050"/>
          </a:xfrm>
          <a:prstGeom prst="rect">
            <a:avLst/>
          </a:prstGeom>
        </p:spPr>
      </p:pic>
      <p:grpSp>
        <p:nvGrpSpPr>
          <p:cNvPr id="10" name="Group 9">
            <a:extLst>
              <a:ext uri="{FF2B5EF4-FFF2-40B4-BE49-F238E27FC236}">
                <a16:creationId xmlns:a16="http://schemas.microsoft.com/office/drawing/2014/main" id="{C5053C7F-07C3-68B8-4741-ADB3F1E5B786}"/>
              </a:ext>
            </a:extLst>
          </p:cNvPr>
          <p:cNvGrpSpPr/>
          <p:nvPr/>
        </p:nvGrpSpPr>
        <p:grpSpPr>
          <a:xfrm>
            <a:off x="3309183" y="1642451"/>
            <a:ext cx="5573633" cy="902228"/>
            <a:chOff x="551525" y="1735610"/>
            <a:chExt cx="6219950" cy="1075829"/>
          </a:xfrm>
        </p:grpSpPr>
        <p:pic>
          <p:nvPicPr>
            <p:cNvPr id="8" name="Picture 7">
              <a:extLst>
                <a:ext uri="{FF2B5EF4-FFF2-40B4-BE49-F238E27FC236}">
                  <a16:creationId xmlns:a16="http://schemas.microsoft.com/office/drawing/2014/main" id="{5702BF37-A955-7D94-FDC2-CBE07F3EA24F}"/>
                </a:ext>
              </a:extLst>
            </p:cNvPr>
            <p:cNvPicPr>
              <a:picLocks noChangeAspect="1"/>
            </p:cNvPicPr>
            <p:nvPr/>
          </p:nvPicPr>
          <p:blipFill>
            <a:blip r:embed="rId4"/>
            <a:srcRect l="65934" t="3898" b="-233"/>
            <a:stretch/>
          </p:blipFill>
          <p:spPr>
            <a:xfrm>
              <a:off x="3910270" y="1735610"/>
              <a:ext cx="2861205" cy="1075827"/>
            </a:xfrm>
            <a:prstGeom prst="rect">
              <a:avLst/>
            </a:prstGeom>
          </p:spPr>
        </p:pic>
        <p:pic>
          <p:nvPicPr>
            <p:cNvPr id="6" name="Picture 5">
              <a:extLst>
                <a:ext uri="{FF2B5EF4-FFF2-40B4-BE49-F238E27FC236}">
                  <a16:creationId xmlns:a16="http://schemas.microsoft.com/office/drawing/2014/main" id="{C5DE909C-3227-41BE-050C-DB3DD0691EC6}"/>
                </a:ext>
              </a:extLst>
            </p:cNvPr>
            <p:cNvPicPr>
              <a:picLocks noChangeAspect="1"/>
            </p:cNvPicPr>
            <p:nvPr/>
          </p:nvPicPr>
          <p:blipFill>
            <a:blip r:embed="rId5"/>
            <a:stretch>
              <a:fillRect/>
            </a:stretch>
          </p:blipFill>
          <p:spPr>
            <a:xfrm>
              <a:off x="551525" y="1735611"/>
              <a:ext cx="5909258" cy="1075828"/>
            </a:xfrm>
            <a:prstGeom prst="rect">
              <a:avLst/>
            </a:prstGeom>
          </p:spPr>
        </p:pic>
      </p:grpSp>
      <p:pic>
        <p:nvPicPr>
          <p:cNvPr id="7" name="Picture 6">
            <a:extLst>
              <a:ext uri="{FF2B5EF4-FFF2-40B4-BE49-F238E27FC236}">
                <a16:creationId xmlns:a16="http://schemas.microsoft.com/office/drawing/2014/main" id="{21C235EE-84B8-1CCB-EE75-07B0A236727D}"/>
              </a:ext>
            </a:extLst>
          </p:cNvPr>
          <p:cNvPicPr>
            <a:picLocks noChangeAspect="1"/>
          </p:cNvPicPr>
          <p:nvPr/>
        </p:nvPicPr>
        <p:blipFill>
          <a:blip r:embed="rId6"/>
          <a:stretch>
            <a:fillRect/>
          </a:stretch>
        </p:blipFill>
        <p:spPr>
          <a:xfrm>
            <a:off x="249693" y="2741055"/>
            <a:ext cx="5815447" cy="2491440"/>
          </a:xfrm>
          <a:prstGeom prst="rect">
            <a:avLst/>
          </a:prstGeom>
        </p:spPr>
      </p:pic>
      <p:pic>
        <p:nvPicPr>
          <p:cNvPr id="12" name="Picture 11">
            <a:extLst>
              <a:ext uri="{FF2B5EF4-FFF2-40B4-BE49-F238E27FC236}">
                <a16:creationId xmlns:a16="http://schemas.microsoft.com/office/drawing/2014/main" id="{BDC2CB88-9A3B-1753-80B0-741B4EA1F2A3}"/>
              </a:ext>
            </a:extLst>
          </p:cNvPr>
          <p:cNvPicPr>
            <a:picLocks noChangeAspect="1"/>
          </p:cNvPicPr>
          <p:nvPr/>
        </p:nvPicPr>
        <p:blipFill>
          <a:blip r:embed="rId7"/>
          <a:stretch>
            <a:fillRect/>
          </a:stretch>
        </p:blipFill>
        <p:spPr>
          <a:xfrm>
            <a:off x="6368674" y="3196529"/>
            <a:ext cx="5573633" cy="1580493"/>
          </a:xfrm>
          <a:prstGeom prst="rect">
            <a:avLst/>
          </a:prstGeom>
        </p:spPr>
      </p:pic>
    </p:spTree>
    <p:extLst>
      <p:ext uri="{BB962C8B-B14F-4D97-AF65-F5344CB8AC3E}">
        <p14:creationId xmlns:p14="http://schemas.microsoft.com/office/powerpoint/2010/main" val="15263390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6400" y="1263735"/>
            <a:ext cx="11379200" cy="4056412"/>
          </a:xfrm>
        </p:spPr>
        <p:txBody>
          <a:bodyPr/>
          <a:lstStyle/>
          <a:p>
            <a:r>
              <a:rPr lang="en-US" sz="2800" dirty="0"/>
              <a:t>How is all of this data updated and maintained?</a:t>
            </a:r>
          </a:p>
          <a:p>
            <a:pPr lvl="1" indent="-342900"/>
            <a:r>
              <a:rPr lang="en-US" sz="2400" dirty="0"/>
              <a:t>KY Area Development Districts conduct yearly system visits with each utility</a:t>
            </a:r>
          </a:p>
          <a:p>
            <a:pPr lvl="1" indent="-342900"/>
            <a:r>
              <a:rPr lang="en-US" sz="2400" dirty="0"/>
              <a:t>GIS Feature Datasets -- Existing Wastewater and  Existing Water </a:t>
            </a:r>
          </a:p>
          <a:p>
            <a:pPr lvl="1" indent="-342900"/>
            <a:r>
              <a:rPr lang="en-US" sz="2400" dirty="0"/>
              <a:t>Database links with state agencies</a:t>
            </a:r>
          </a:p>
          <a:p>
            <a:pPr lvl="2" indent="-342900"/>
            <a:r>
              <a:rPr lang="en-US" sz="2000" dirty="0"/>
              <a:t>Division of Water / Department of Local Government</a:t>
            </a:r>
          </a:p>
          <a:p>
            <a:pPr lvl="1" indent="-342900"/>
            <a:r>
              <a:rPr lang="en-US" sz="2400" dirty="0"/>
              <a:t>GIS Layer Overlays</a:t>
            </a:r>
          </a:p>
          <a:p>
            <a:pPr lvl="2" indent="-342900"/>
            <a:r>
              <a:rPr lang="en-US" sz="1800" dirty="0"/>
              <a:t>Census Overlays</a:t>
            </a:r>
          </a:p>
          <a:p>
            <a:pPr lvl="3" indent="-342900"/>
            <a:r>
              <a:rPr lang="en-US" sz="1400" dirty="0"/>
              <a:t>Demographics / MHI </a:t>
            </a:r>
          </a:p>
          <a:p>
            <a:pPr lvl="1" indent="-342900"/>
            <a:r>
              <a:rPr lang="en-US" sz="2400" dirty="0"/>
              <a:t>GIS recorded data</a:t>
            </a:r>
          </a:p>
          <a:p>
            <a:pPr lvl="2" indent="-342900"/>
            <a:r>
              <a:rPr lang="en-US" sz="1800" dirty="0"/>
              <a:t>Wholesale volumes and cost / Production statistics</a:t>
            </a:r>
          </a:p>
          <a:p>
            <a:pPr marL="1257300" lvl="2" indent="-457200">
              <a:buFont typeface="+mj-lt"/>
              <a:buAutoNum type="arabicPeriod"/>
            </a:pPr>
            <a:endParaRPr lang="en-US" sz="1800" dirty="0"/>
          </a:p>
        </p:txBody>
      </p:sp>
      <p:sp>
        <p:nvSpPr>
          <p:cNvPr id="3" name="Title 2"/>
          <p:cNvSpPr>
            <a:spLocks noGrp="1"/>
          </p:cNvSpPr>
          <p:nvPr>
            <p:ph type="title"/>
          </p:nvPr>
        </p:nvSpPr>
        <p:spPr/>
        <p:txBody>
          <a:bodyPr/>
          <a:lstStyle/>
          <a:p>
            <a:r>
              <a:rPr lang="en-US" dirty="0"/>
              <a:t>WRIS Portal: System Data</a:t>
            </a:r>
          </a:p>
        </p:txBody>
      </p:sp>
      <p:sp>
        <p:nvSpPr>
          <p:cNvPr id="4" name="Rectangle 3"/>
          <p:cNvSpPr/>
          <p:nvPr/>
        </p:nvSpPr>
        <p:spPr>
          <a:xfrm>
            <a:off x="7082579" y="400090"/>
            <a:ext cx="4333943" cy="369332"/>
          </a:xfrm>
          <a:prstGeom prst="rect">
            <a:avLst/>
          </a:prstGeom>
        </p:spPr>
        <p:txBody>
          <a:bodyPr wrap="none">
            <a:spAutoFit/>
          </a:bodyPr>
          <a:lstStyle/>
          <a:p>
            <a:pPr lvl="2"/>
            <a:r>
              <a:rPr lang="en-US" dirty="0">
                <a:hlinkClick r:id="rId3"/>
              </a:rPr>
              <a:t>https://wris.ky.gov/portal/SysData</a:t>
            </a:r>
            <a:endParaRPr lang="en-US" dirty="0"/>
          </a:p>
        </p:txBody>
      </p:sp>
    </p:spTree>
    <p:extLst>
      <p:ext uri="{BB962C8B-B14F-4D97-AF65-F5344CB8AC3E}">
        <p14:creationId xmlns:p14="http://schemas.microsoft.com/office/powerpoint/2010/main" val="2501465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2F91C9-B36E-9318-830E-7B90A5EF6327}"/>
              </a:ext>
            </a:extLst>
          </p:cNvPr>
          <p:cNvSpPr>
            <a:spLocks noGrp="1"/>
          </p:cNvSpPr>
          <p:nvPr>
            <p:ph sz="half" idx="1"/>
          </p:nvPr>
        </p:nvSpPr>
        <p:spPr/>
        <p:txBody>
          <a:bodyPr/>
          <a:lstStyle/>
          <a:p>
            <a:endParaRPr lang="en-US"/>
          </a:p>
        </p:txBody>
      </p:sp>
      <p:sp>
        <p:nvSpPr>
          <p:cNvPr id="3" name="Content Placeholder 2">
            <a:extLst>
              <a:ext uri="{FF2B5EF4-FFF2-40B4-BE49-F238E27FC236}">
                <a16:creationId xmlns:a16="http://schemas.microsoft.com/office/drawing/2014/main" id="{E96C583F-DE89-7E44-CE87-806C6490DC50}"/>
              </a:ext>
            </a:extLst>
          </p:cNvPr>
          <p:cNvSpPr>
            <a:spLocks noGrp="1"/>
          </p:cNvSpPr>
          <p:nvPr>
            <p:ph sz="half" idx="2"/>
          </p:nvPr>
        </p:nvSpPr>
        <p:spPr/>
        <p:txBody>
          <a:bodyPr/>
          <a:lstStyle/>
          <a:p>
            <a:endParaRPr lang="en-US"/>
          </a:p>
        </p:txBody>
      </p:sp>
      <p:sp>
        <p:nvSpPr>
          <p:cNvPr id="4" name="Title 3">
            <a:extLst>
              <a:ext uri="{FF2B5EF4-FFF2-40B4-BE49-F238E27FC236}">
                <a16:creationId xmlns:a16="http://schemas.microsoft.com/office/drawing/2014/main" id="{4256F106-F250-7C84-AA71-37CFC8893968}"/>
              </a:ext>
            </a:extLst>
          </p:cNvPr>
          <p:cNvSpPr>
            <a:spLocks noGrp="1"/>
          </p:cNvSpPr>
          <p:nvPr>
            <p:ph type="title"/>
          </p:nvPr>
        </p:nvSpPr>
        <p:spPr/>
        <p:txBody>
          <a:bodyPr/>
          <a:lstStyle/>
          <a:p>
            <a:endParaRPr lang="en-US"/>
          </a:p>
        </p:txBody>
      </p:sp>
      <p:sp>
        <p:nvSpPr>
          <p:cNvPr id="5" name="Rectangle 4">
            <a:extLst>
              <a:ext uri="{FF2B5EF4-FFF2-40B4-BE49-F238E27FC236}">
                <a16:creationId xmlns:a16="http://schemas.microsoft.com/office/drawing/2014/main" id="{15717711-F3A0-091F-D91D-CE5D3DDB89CA}"/>
              </a:ext>
            </a:extLst>
          </p:cNvPr>
          <p:cNvSpPr/>
          <p:nvPr/>
        </p:nvSpPr>
        <p:spPr>
          <a:xfrm>
            <a:off x="0" y="0"/>
            <a:ext cx="12192000" cy="6858000"/>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0</a:t>
            </a:r>
          </a:p>
        </p:txBody>
      </p:sp>
      <p:pic>
        <p:nvPicPr>
          <p:cNvPr id="6" name="Picture 5">
            <a:extLst>
              <a:ext uri="{FF2B5EF4-FFF2-40B4-BE49-F238E27FC236}">
                <a16:creationId xmlns:a16="http://schemas.microsoft.com/office/drawing/2014/main" id="{87D588B9-8C83-EBC8-D46C-12D29E9CDD0A}"/>
              </a:ext>
            </a:extLst>
          </p:cNvPr>
          <p:cNvPicPr>
            <a:picLocks noChangeAspect="1"/>
          </p:cNvPicPr>
          <p:nvPr/>
        </p:nvPicPr>
        <p:blipFill>
          <a:blip r:embed="rId2"/>
          <a:stretch>
            <a:fillRect/>
          </a:stretch>
        </p:blipFill>
        <p:spPr>
          <a:xfrm>
            <a:off x="723591" y="4953929"/>
            <a:ext cx="1320254" cy="1761888"/>
          </a:xfrm>
          <a:prstGeom prst="rect">
            <a:avLst/>
          </a:prstGeom>
          <a:ln w="25400">
            <a:solidFill>
              <a:srgbClr val="DFDA00"/>
            </a:solidFill>
          </a:ln>
        </p:spPr>
      </p:pic>
      <p:pic>
        <p:nvPicPr>
          <p:cNvPr id="7" name="Picture 6">
            <a:extLst>
              <a:ext uri="{FF2B5EF4-FFF2-40B4-BE49-F238E27FC236}">
                <a16:creationId xmlns:a16="http://schemas.microsoft.com/office/drawing/2014/main" id="{88DEBB4D-0180-B526-A841-F20F75D3264B}"/>
              </a:ext>
            </a:extLst>
          </p:cNvPr>
          <p:cNvPicPr>
            <a:picLocks noChangeAspect="1"/>
          </p:cNvPicPr>
          <p:nvPr/>
        </p:nvPicPr>
        <p:blipFill>
          <a:blip r:embed="rId3"/>
          <a:stretch>
            <a:fillRect/>
          </a:stretch>
        </p:blipFill>
        <p:spPr>
          <a:xfrm>
            <a:off x="2558529" y="4969084"/>
            <a:ext cx="2641512" cy="1761888"/>
          </a:xfrm>
          <a:prstGeom prst="rect">
            <a:avLst/>
          </a:prstGeom>
          <a:ln w="25400">
            <a:solidFill>
              <a:srgbClr val="DFDA00"/>
            </a:solidFill>
          </a:ln>
        </p:spPr>
      </p:pic>
      <p:pic>
        <p:nvPicPr>
          <p:cNvPr id="8" name="Picture 7">
            <a:extLst>
              <a:ext uri="{FF2B5EF4-FFF2-40B4-BE49-F238E27FC236}">
                <a16:creationId xmlns:a16="http://schemas.microsoft.com/office/drawing/2014/main" id="{75139D58-1C3F-F666-AE2B-E4DB59BF55D5}"/>
              </a:ext>
            </a:extLst>
          </p:cNvPr>
          <p:cNvPicPr>
            <a:picLocks noChangeAspect="1"/>
          </p:cNvPicPr>
          <p:nvPr/>
        </p:nvPicPr>
        <p:blipFill>
          <a:blip r:embed="rId4"/>
          <a:stretch>
            <a:fillRect/>
          </a:stretch>
        </p:blipFill>
        <p:spPr>
          <a:xfrm>
            <a:off x="6190132" y="4818720"/>
            <a:ext cx="2060360" cy="1951146"/>
          </a:xfrm>
          <a:prstGeom prst="rect">
            <a:avLst/>
          </a:prstGeom>
          <a:ln w="25400">
            <a:solidFill>
              <a:srgbClr val="DFDA00"/>
            </a:solidFill>
          </a:ln>
        </p:spPr>
      </p:pic>
      <p:grpSp>
        <p:nvGrpSpPr>
          <p:cNvPr id="9" name="Group 8">
            <a:extLst>
              <a:ext uri="{FF2B5EF4-FFF2-40B4-BE49-F238E27FC236}">
                <a16:creationId xmlns:a16="http://schemas.microsoft.com/office/drawing/2014/main" id="{A25EE415-3CDB-00F5-785E-CA2D91B52DD2}"/>
              </a:ext>
            </a:extLst>
          </p:cNvPr>
          <p:cNvGrpSpPr/>
          <p:nvPr/>
        </p:nvGrpSpPr>
        <p:grpSpPr>
          <a:xfrm>
            <a:off x="1039992" y="128617"/>
            <a:ext cx="4253964" cy="2459658"/>
            <a:chOff x="111632" y="114866"/>
            <a:chExt cx="4253964" cy="2459658"/>
          </a:xfrm>
        </p:grpSpPr>
        <p:pic>
          <p:nvPicPr>
            <p:cNvPr id="10" name="Picture 9">
              <a:extLst>
                <a:ext uri="{FF2B5EF4-FFF2-40B4-BE49-F238E27FC236}">
                  <a16:creationId xmlns:a16="http://schemas.microsoft.com/office/drawing/2014/main" id="{DF3842A2-0525-1FAD-73F3-19A4359B5585}"/>
                </a:ext>
              </a:extLst>
            </p:cNvPr>
            <p:cNvPicPr>
              <a:picLocks noChangeAspect="1"/>
            </p:cNvPicPr>
            <p:nvPr/>
          </p:nvPicPr>
          <p:blipFill>
            <a:blip r:embed="rId5"/>
            <a:stretch>
              <a:fillRect/>
            </a:stretch>
          </p:blipFill>
          <p:spPr>
            <a:xfrm>
              <a:off x="111632" y="114866"/>
              <a:ext cx="4253964" cy="2459658"/>
            </a:xfrm>
            <a:prstGeom prst="rect">
              <a:avLst/>
            </a:prstGeom>
            <a:ln w="25400">
              <a:solidFill>
                <a:srgbClr val="DFDA00"/>
              </a:solidFill>
            </a:ln>
          </p:spPr>
        </p:pic>
        <p:sp>
          <p:nvSpPr>
            <p:cNvPr id="11" name="TextBox 10">
              <a:extLst>
                <a:ext uri="{FF2B5EF4-FFF2-40B4-BE49-F238E27FC236}">
                  <a16:creationId xmlns:a16="http://schemas.microsoft.com/office/drawing/2014/main" id="{759E4F49-118F-1BCD-4EDB-FA26E6BF5C3E}"/>
                </a:ext>
              </a:extLst>
            </p:cNvPr>
            <p:cNvSpPr txBox="1"/>
            <p:nvPr/>
          </p:nvSpPr>
          <p:spPr>
            <a:xfrm>
              <a:off x="324741" y="1226267"/>
              <a:ext cx="3367044" cy="338554"/>
            </a:xfrm>
            <a:prstGeom prst="rect">
              <a:avLst/>
            </a:prstGeom>
            <a:noFill/>
          </p:spPr>
          <p:txBody>
            <a:bodyPr wrap="square" rtlCol="0">
              <a:spAutoFit/>
            </a:bodyPr>
            <a:lstStyle/>
            <a:p>
              <a:pPr algn="ctr"/>
              <a:r>
                <a:rPr lang="en-US" sz="1600" b="1" dirty="0">
                  <a:solidFill>
                    <a:srgbClr val="0070C0"/>
                  </a:solidFill>
                  <a:effectLst>
                    <a:outerShdw blurRad="38100" dist="38100" dir="2700000" algn="tl">
                      <a:srgbClr val="000000">
                        <a:alpha val="43137"/>
                      </a:srgbClr>
                    </a:outerShdw>
                  </a:effectLst>
                  <a:latin typeface="Amasis MT Pro" panose="02040504050005020304" pitchFamily="18" charset="0"/>
                </a:rPr>
                <a:t>Drinking Water Treatment </a:t>
              </a:r>
            </a:p>
          </p:txBody>
        </p:sp>
      </p:grpSp>
      <p:grpSp>
        <p:nvGrpSpPr>
          <p:cNvPr id="12" name="Group 11">
            <a:extLst>
              <a:ext uri="{FF2B5EF4-FFF2-40B4-BE49-F238E27FC236}">
                <a16:creationId xmlns:a16="http://schemas.microsoft.com/office/drawing/2014/main" id="{D6E9684B-650A-545D-43BF-3260755941D5}"/>
              </a:ext>
            </a:extLst>
          </p:cNvPr>
          <p:cNvGrpSpPr/>
          <p:nvPr/>
        </p:nvGrpSpPr>
        <p:grpSpPr>
          <a:xfrm>
            <a:off x="5588724" y="122238"/>
            <a:ext cx="6290517" cy="2343271"/>
            <a:chOff x="6492569" y="107826"/>
            <a:chExt cx="6290517" cy="2343271"/>
          </a:xfrm>
        </p:grpSpPr>
        <p:pic>
          <p:nvPicPr>
            <p:cNvPr id="13" name="Picture 12">
              <a:extLst>
                <a:ext uri="{FF2B5EF4-FFF2-40B4-BE49-F238E27FC236}">
                  <a16:creationId xmlns:a16="http://schemas.microsoft.com/office/drawing/2014/main" id="{56BBF040-9223-631D-F1AA-6D5AEC3E144C}"/>
                </a:ext>
              </a:extLst>
            </p:cNvPr>
            <p:cNvPicPr>
              <a:picLocks noChangeAspect="1"/>
            </p:cNvPicPr>
            <p:nvPr/>
          </p:nvPicPr>
          <p:blipFill>
            <a:blip r:embed="rId6"/>
            <a:stretch>
              <a:fillRect/>
            </a:stretch>
          </p:blipFill>
          <p:spPr>
            <a:xfrm>
              <a:off x="6492569" y="107826"/>
              <a:ext cx="5587799" cy="2343271"/>
            </a:xfrm>
            <a:prstGeom prst="rect">
              <a:avLst/>
            </a:prstGeom>
            <a:ln w="25400">
              <a:solidFill>
                <a:srgbClr val="DFDA00"/>
              </a:solidFill>
            </a:ln>
          </p:spPr>
        </p:pic>
        <p:sp>
          <p:nvSpPr>
            <p:cNvPr id="14" name="TextBox 13">
              <a:extLst>
                <a:ext uri="{FF2B5EF4-FFF2-40B4-BE49-F238E27FC236}">
                  <a16:creationId xmlns:a16="http://schemas.microsoft.com/office/drawing/2014/main" id="{B6573EEC-5810-7929-11AE-2C2A8ABEE8D4}"/>
                </a:ext>
              </a:extLst>
            </p:cNvPr>
            <p:cNvSpPr txBox="1"/>
            <p:nvPr/>
          </p:nvSpPr>
          <p:spPr>
            <a:xfrm>
              <a:off x="9416042" y="2087595"/>
              <a:ext cx="3367044" cy="338554"/>
            </a:xfrm>
            <a:prstGeom prst="rect">
              <a:avLst/>
            </a:prstGeom>
            <a:noFill/>
          </p:spPr>
          <p:txBody>
            <a:bodyPr wrap="square" rtlCol="0">
              <a:spAutoFit/>
            </a:bodyPr>
            <a:lstStyle/>
            <a:p>
              <a:pPr algn="ctr"/>
              <a:r>
                <a:rPr lang="en-US" sz="1600" b="1" dirty="0">
                  <a:solidFill>
                    <a:srgbClr val="00B050"/>
                  </a:solidFill>
                  <a:effectLst>
                    <a:outerShdw blurRad="38100" dist="38100" dir="2700000" algn="tl">
                      <a:srgbClr val="000000">
                        <a:alpha val="43137"/>
                      </a:srgbClr>
                    </a:outerShdw>
                  </a:effectLst>
                  <a:latin typeface="Amasis MT Pro" panose="02040504050005020304" pitchFamily="18" charset="0"/>
                </a:rPr>
                <a:t>Sewer Treatment </a:t>
              </a:r>
            </a:p>
          </p:txBody>
        </p:sp>
      </p:grpSp>
      <p:grpSp>
        <p:nvGrpSpPr>
          <p:cNvPr id="15" name="Group 14">
            <a:extLst>
              <a:ext uri="{FF2B5EF4-FFF2-40B4-BE49-F238E27FC236}">
                <a16:creationId xmlns:a16="http://schemas.microsoft.com/office/drawing/2014/main" id="{2EB6B9F0-E7E7-EB0C-DF9F-80379A7A034F}"/>
              </a:ext>
            </a:extLst>
          </p:cNvPr>
          <p:cNvGrpSpPr/>
          <p:nvPr/>
        </p:nvGrpSpPr>
        <p:grpSpPr>
          <a:xfrm>
            <a:off x="6280358" y="2563546"/>
            <a:ext cx="4600522" cy="2156985"/>
            <a:chOff x="6986207" y="2574524"/>
            <a:chExt cx="4600522" cy="2156985"/>
          </a:xfrm>
        </p:grpSpPr>
        <p:pic>
          <p:nvPicPr>
            <p:cNvPr id="16" name="Picture 15">
              <a:extLst>
                <a:ext uri="{FF2B5EF4-FFF2-40B4-BE49-F238E27FC236}">
                  <a16:creationId xmlns:a16="http://schemas.microsoft.com/office/drawing/2014/main" id="{040B0A2A-21D2-5DA3-07F9-BF483D7CC7F3}"/>
                </a:ext>
              </a:extLst>
            </p:cNvPr>
            <p:cNvPicPr>
              <a:picLocks noChangeAspect="1"/>
            </p:cNvPicPr>
            <p:nvPr/>
          </p:nvPicPr>
          <p:blipFill>
            <a:blip r:embed="rId7"/>
            <a:stretch>
              <a:fillRect/>
            </a:stretch>
          </p:blipFill>
          <p:spPr>
            <a:xfrm>
              <a:off x="6986207" y="2621922"/>
              <a:ext cx="4600522" cy="2109587"/>
            </a:xfrm>
            <a:prstGeom prst="rect">
              <a:avLst/>
            </a:prstGeom>
            <a:ln w="25400">
              <a:solidFill>
                <a:srgbClr val="DFDA00"/>
              </a:solidFill>
            </a:ln>
          </p:spPr>
        </p:pic>
        <p:sp>
          <p:nvSpPr>
            <p:cNvPr id="17" name="TextBox 16">
              <a:extLst>
                <a:ext uri="{FF2B5EF4-FFF2-40B4-BE49-F238E27FC236}">
                  <a16:creationId xmlns:a16="http://schemas.microsoft.com/office/drawing/2014/main" id="{4D260DFA-A285-80E3-CE38-7B9403A46A09}"/>
                </a:ext>
              </a:extLst>
            </p:cNvPr>
            <p:cNvSpPr txBox="1"/>
            <p:nvPr/>
          </p:nvSpPr>
          <p:spPr>
            <a:xfrm>
              <a:off x="7625918" y="2574524"/>
              <a:ext cx="3473646" cy="338554"/>
            </a:xfrm>
            <a:prstGeom prst="rect">
              <a:avLst/>
            </a:prstGeom>
            <a:noFill/>
          </p:spPr>
          <p:txBody>
            <a:bodyPr wrap="square" rtlCol="0">
              <a:spAutoFit/>
            </a:bodyPr>
            <a:lstStyle/>
            <a:p>
              <a:pPr algn="ctr"/>
              <a:r>
                <a:rPr lang="en-US" sz="1600" b="1" dirty="0">
                  <a:solidFill>
                    <a:srgbClr val="00B050"/>
                  </a:solidFill>
                  <a:effectLst>
                    <a:outerShdw blurRad="38100" dist="38100" dir="2700000" algn="tl">
                      <a:srgbClr val="000000">
                        <a:alpha val="43137"/>
                      </a:srgbClr>
                    </a:outerShdw>
                  </a:effectLst>
                  <a:latin typeface="Amasis MT Pro" panose="02040504050005020304" pitchFamily="18" charset="0"/>
                </a:rPr>
                <a:t>Sewer   Overflow</a:t>
              </a:r>
            </a:p>
          </p:txBody>
        </p:sp>
      </p:grpSp>
      <p:grpSp>
        <p:nvGrpSpPr>
          <p:cNvPr id="18" name="Group 17">
            <a:extLst>
              <a:ext uri="{FF2B5EF4-FFF2-40B4-BE49-F238E27FC236}">
                <a16:creationId xmlns:a16="http://schemas.microsoft.com/office/drawing/2014/main" id="{9C124FB9-DDBD-D657-9A27-1D5F324A412A}"/>
              </a:ext>
            </a:extLst>
          </p:cNvPr>
          <p:cNvGrpSpPr/>
          <p:nvPr/>
        </p:nvGrpSpPr>
        <p:grpSpPr>
          <a:xfrm>
            <a:off x="1289700" y="2709132"/>
            <a:ext cx="3648519" cy="2109588"/>
            <a:chOff x="324741" y="2749712"/>
            <a:chExt cx="3648519" cy="2109588"/>
          </a:xfrm>
        </p:grpSpPr>
        <p:grpSp>
          <p:nvGrpSpPr>
            <p:cNvPr id="19" name="Group 18">
              <a:extLst>
                <a:ext uri="{FF2B5EF4-FFF2-40B4-BE49-F238E27FC236}">
                  <a16:creationId xmlns:a16="http://schemas.microsoft.com/office/drawing/2014/main" id="{4DD29300-E13C-43E1-FCF3-EEA9AB28E3BA}"/>
                </a:ext>
              </a:extLst>
            </p:cNvPr>
            <p:cNvGrpSpPr/>
            <p:nvPr/>
          </p:nvGrpSpPr>
          <p:grpSpPr>
            <a:xfrm>
              <a:off x="324741" y="2749712"/>
              <a:ext cx="3648519" cy="2109588"/>
              <a:chOff x="141082" y="595748"/>
              <a:chExt cx="6104316" cy="3817450"/>
            </a:xfrm>
          </p:grpSpPr>
          <p:pic>
            <p:nvPicPr>
              <p:cNvPr id="21" name="Picture 20">
                <a:extLst>
                  <a:ext uri="{FF2B5EF4-FFF2-40B4-BE49-F238E27FC236}">
                    <a16:creationId xmlns:a16="http://schemas.microsoft.com/office/drawing/2014/main" id="{D7AD16D7-4AA5-1144-85A8-9D863CD3D8EF}"/>
                  </a:ext>
                </a:extLst>
              </p:cNvPr>
              <p:cNvPicPr>
                <a:picLocks noChangeAspect="1"/>
              </p:cNvPicPr>
              <p:nvPr/>
            </p:nvPicPr>
            <p:blipFill>
              <a:blip r:embed="rId8"/>
              <a:stretch>
                <a:fillRect/>
              </a:stretch>
            </p:blipFill>
            <p:spPr>
              <a:xfrm>
                <a:off x="141082" y="595748"/>
                <a:ext cx="6104316" cy="3817450"/>
              </a:xfrm>
              <a:prstGeom prst="rect">
                <a:avLst/>
              </a:prstGeom>
              <a:ln w="25400">
                <a:solidFill>
                  <a:srgbClr val="DFDA00"/>
                </a:solidFill>
              </a:ln>
            </p:spPr>
          </p:pic>
          <p:pic>
            <p:nvPicPr>
              <p:cNvPr id="22" name="Picture 21">
                <a:extLst>
                  <a:ext uri="{FF2B5EF4-FFF2-40B4-BE49-F238E27FC236}">
                    <a16:creationId xmlns:a16="http://schemas.microsoft.com/office/drawing/2014/main" id="{6A6C802C-197A-65C0-294A-CBAF5F45A79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1168" y="1186382"/>
                <a:ext cx="1257319" cy="1645014"/>
              </a:xfrm>
              <a:prstGeom prst="rect">
                <a:avLst/>
              </a:prstGeom>
              <a:ln w="38100">
                <a:solidFill>
                  <a:srgbClr val="FF0000"/>
                </a:solidFill>
              </a:ln>
            </p:spPr>
          </p:pic>
          <p:pic>
            <p:nvPicPr>
              <p:cNvPr id="23" name="Picture 22">
                <a:extLst>
                  <a:ext uri="{FF2B5EF4-FFF2-40B4-BE49-F238E27FC236}">
                    <a16:creationId xmlns:a16="http://schemas.microsoft.com/office/drawing/2014/main" id="{4C177342-D1BE-36C6-9BA4-70E041D0D059}"/>
                  </a:ext>
                </a:extLst>
              </p:cNvPr>
              <p:cNvPicPr>
                <a:picLocks noChangeAspect="1"/>
              </p:cNvPicPr>
              <p:nvPr/>
            </p:nvPicPr>
            <p:blipFill>
              <a:blip r:embed="rId10"/>
              <a:stretch>
                <a:fillRect/>
              </a:stretch>
            </p:blipFill>
            <p:spPr>
              <a:xfrm>
                <a:off x="1976922" y="1186381"/>
                <a:ext cx="1895020" cy="488050"/>
              </a:xfrm>
              <a:prstGeom prst="rect">
                <a:avLst/>
              </a:prstGeom>
              <a:ln w="34925">
                <a:solidFill>
                  <a:srgbClr val="FF0000"/>
                </a:solidFill>
              </a:ln>
            </p:spPr>
          </p:pic>
        </p:grpSp>
        <p:sp>
          <p:nvSpPr>
            <p:cNvPr id="20" name="TextBox 19">
              <a:extLst>
                <a:ext uri="{FF2B5EF4-FFF2-40B4-BE49-F238E27FC236}">
                  <a16:creationId xmlns:a16="http://schemas.microsoft.com/office/drawing/2014/main" id="{B1563410-A7CB-B5FA-4858-B7B75F7A094A}"/>
                </a:ext>
              </a:extLst>
            </p:cNvPr>
            <p:cNvSpPr txBox="1"/>
            <p:nvPr/>
          </p:nvSpPr>
          <p:spPr>
            <a:xfrm>
              <a:off x="388834" y="2754033"/>
              <a:ext cx="3520332" cy="276999"/>
            </a:xfrm>
            <a:prstGeom prst="rect">
              <a:avLst/>
            </a:prstGeom>
            <a:solidFill>
              <a:schemeClr val="bg1"/>
            </a:solidFill>
          </p:spPr>
          <p:txBody>
            <a:bodyPr wrap="square" rtlCol="0">
              <a:spAutoFit/>
            </a:bodyPr>
            <a:lstStyle/>
            <a:p>
              <a:pPr algn="ctr"/>
              <a:r>
                <a:rPr lang="en-US" sz="1200" b="1" dirty="0">
                  <a:solidFill>
                    <a:srgbClr val="0070C0"/>
                  </a:solidFill>
                  <a:effectLst>
                    <a:outerShdw blurRad="38100" dist="38100" dir="2700000" algn="tl">
                      <a:srgbClr val="000000">
                        <a:alpha val="43137"/>
                      </a:srgbClr>
                    </a:outerShdw>
                  </a:effectLst>
                  <a:latin typeface="Amasis MT Pro" panose="02040504050005020304" pitchFamily="18" charset="0"/>
                </a:rPr>
                <a:t>Lead Service Line Inventory &amp; Replacement</a:t>
              </a:r>
            </a:p>
          </p:txBody>
        </p:sp>
      </p:grpSp>
      <p:pic>
        <p:nvPicPr>
          <p:cNvPr id="24" name="Picture 23">
            <a:extLst>
              <a:ext uri="{FF2B5EF4-FFF2-40B4-BE49-F238E27FC236}">
                <a16:creationId xmlns:a16="http://schemas.microsoft.com/office/drawing/2014/main" id="{6F84D052-2581-ABE8-F3E5-86FED08099AA}"/>
              </a:ext>
            </a:extLst>
          </p:cNvPr>
          <p:cNvPicPr>
            <a:picLocks noChangeAspect="1"/>
          </p:cNvPicPr>
          <p:nvPr/>
        </p:nvPicPr>
        <p:blipFill>
          <a:blip r:embed="rId11"/>
          <a:stretch>
            <a:fillRect/>
          </a:stretch>
        </p:blipFill>
        <p:spPr>
          <a:xfrm>
            <a:off x="8656892" y="4844888"/>
            <a:ext cx="2841477" cy="1890874"/>
          </a:xfrm>
          <a:prstGeom prst="rect">
            <a:avLst/>
          </a:prstGeom>
          <a:ln w="25400">
            <a:solidFill>
              <a:srgbClr val="DFDA00"/>
            </a:solidFill>
          </a:ln>
        </p:spPr>
      </p:pic>
    </p:spTree>
    <p:extLst>
      <p:ext uri="{BB962C8B-B14F-4D97-AF65-F5344CB8AC3E}">
        <p14:creationId xmlns:p14="http://schemas.microsoft.com/office/powerpoint/2010/main" val="8872495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WRIS Portal</a:t>
            </a:r>
          </a:p>
        </p:txBody>
      </p:sp>
      <p:sp>
        <p:nvSpPr>
          <p:cNvPr id="7" name="Hexagon 6"/>
          <p:cNvSpPr/>
          <p:nvPr/>
        </p:nvSpPr>
        <p:spPr>
          <a:xfrm>
            <a:off x="5696467" y="3313022"/>
            <a:ext cx="2683601" cy="2289660"/>
          </a:xfrm>
          <a:prstGeom prst="hexagon">
            <a:avLst/>
          </a:prstGeom>
          <a:solidFill>
            <a:srgbClr val="00AAD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Bauhaus 93" panose="04030905020B02020C02" pitchFamily="82" charset="0"/>
              </a:rPr>
              <a:t>Project Profile</a:t>
            </a:r>
          </a:p>
        </p:txBody>
      </p:sp>
      <p:sp>
        <p:nvSpPr>
          <p:cNvPr id="10" name="Can 9"/>
          <p:cNvSpPr/>
          <p:nvPr/>
        </p:nvSpPr>
        <p:spPr>
          <a:xfrm>
            <a:off x="1702972" y="1739291"/>
            <a:ext cx="2752825" cy="3147461"/>
          </a:xfrm>
          <a:prstGeom prst="ca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847699" y="2507484"/>
            <a:ext cx="2463369" cy="2215991"/>
          </a:xfrm>
          <a:prstGeom prst="rect">
            <a:avLst/>
          </a:prstGeom>
          <a:noFill/>
        </p:spPr>
        <p:txBody>
          <a:bodyPr wrap="square" rtlCol="0">
            <a:spAutoFit/>
          </a:bodyPr>
          <a:lstStyle/>
          <a:p>
            <a:pPr algn="ctr"/>
            <a:r>
              <a:rPr lang="en-US" sz="6000" dirty="0">
                <a:solidFill>
                  <a:srgbClr val="315787"/>
                </a:solidFill>
                <a:latin typeface="Bauhaus 93" panose="04030905020B02020C02" pitchFamily="82" charset="0"/>
              </a:rPr>
              <a:t>WRIS Portal</a:t>
            </a:r>
          </a:p>
          <a:p>
            <a:endParaRPr lang="en-US" dirty="0"/>
          </a:p>
        </p:txBody>
      </p:sp>
      <p:sp>
        <p:nvSpPr>
          <p:cNvPr id="12" name="Right Arrow 11"/>
          <p:cNvSpPr/>
          <p:nvPr/>
        </p:nvSpPr>
        <p:spPr>
          <a:xfrm flipV="1">
            <a:off x="4621327" y="1842596"/>
            <a:ext cx="1425791" cy="2904075"/>
          </a:xfrm>
          <a:prstGeom prst="rightArrow">
            <a:avLst>
              <a:gd name="adj1" fmla="val 47348"/>
              <a:gd name="adj2" fmla="val 50000"/>
            </a:avLst>
          </a:prstGeom>
          <a:solidFill>
            <a:srgbClr val="F78F2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75607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a:t>Project Profile</a:t>
            </a:r>
          </a:p>
          <a:p>
            <a:pPr marL="0" indent="0">
              <a:buNone/>
            </a:pPr>
            <a:endParaRPr lang="en-US" dirty="0"/>
          </a:p>
          <a:p>
            <a:pPr lvl="1"/>
            <a:r>
              <a:rPr lang="en-US" sz="2400" dirty="0"/>
              <a:t>Project planning</a:t>
            </a:r>
          </a:p>
          <a:p>
            <a:pPr lvl="1"/>
            <a:r>
              <a:rPr lang="en-US" sz="2400" dirty="0"/>
              <a:t>Any project looking for state or federal funding</a:t>
            </a:r>
          </a:p>
          <a:p>
            <a:pPr lvl="1"/>
            <a:r>
              <a:rPr lang="en-US" sz="2400" dirty="0"/>
              <a:t>Organic &amp; always evolving</a:t>
            </a:r>
          </a:p>
          <a:p>
            <a:pPr lvl="1"/>
            <a:r>
              <a:rPr lang="en-US" sz="2400" dirty="0"/>
              <a:t>Projects seeking SRF are scored and ranked by KY Division of Water review process</a:t>
            </a:r>
          </a:p>
          <a:p>
            <a:pPr lvl="1"/>
            <a:r>
              <a:rPr lang="en-US" sz="2400" dirty="0"/>
              <a:t>Profiles feed Kentucky’s </a:t>
            </a:r>
            <a:r>
              <a:rPr lang="en-US" sz="2400" dirty="0" err="1"/>
              <a:t>eClearinghouse</a:t>
            </a:r>
            <a:r>
              <a:rPr lang="en-US" sz="2400" dirty="0"/>
              <a:t> and SRF electronic applications</a:t>
            </a:r>
          </a:p>
          <a:p>
            <a:pPr lvl="2"/>
            <a:r>
              <a:rPr lang="en-US" sz="2000" dirty="0"/>
              <a:t>eClearinghouse is a web interface so state agencies can review and comment on projects seeking state and federal funding (not limited to water/wastewater)</a:t>
            </a:r>
          </a:p>
        </p:txBody>
      </p:sp>
      <p:sp>
        <p:nvSpPr>
          <p:cNvPr id="3" name="Title 2"/>
          <p:cNvSpPr>
            <a:spLocks noGrp="1"/>
          </p:cNvSpPr>
          <p:nvPr>
            <p:ph type="title"/>
          </p:nvPr>
        </p:nvSpPr>
        <p:spPr/>
        <p:txBody>
          <a:bodyPr/>
          <a:lstStyle/>
          <a:p>
            <a:r>
              <a:rPr lang="en-US" dirty="0"/>
              <a:t>WRIS Portal: Project Profile</a:t>
            </a:r>
          </a:p>
        </p:txBody>
      </p:sp>
      <p:sp>
        <p:nvSpPr>
          <p:cNvPr id="4" name="Rectangle 3"/>
          <p:cNvSpPr/>
          <p:nvPr/>
        </p:nvSpPr>
        <p:spPr>
          <a:xfrm>
            <a:off x="7082579" y="400090"/>
            <a:ext cx="4859728" cy="369332"/>
          </a:xfrm>
          <a:prstGeom prst="rect">
            <a:avLst/>
          </a:prstGeom>
        </p:spPr>
        <p:txBody>
          <a:bodyPr wrap="none">
            <a:spAutoFit/>
          </a:bodyPr>
          <a:lstStyle/>
          <a:p>
            <a:pPr lvl="2"/>
            <a:r>
              <a:rPr lang="en-US" dirty="0">
                <a:hlinkClick r:id="rId3"/>
              </a:rPr>
              <a:t>https://wris.ky.gov/portal/PrjData.aspx</a:t>
            </a:r>
            <a:endParaRPr lang="en-US"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5769" y="1047274"/>
            <a:ext cx="6858000" cy="7239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5791846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Project Profile Creation</a:t>
            </a:r>
          </a:p>
          <a:p>
            <a:pPr marL="0" indent="0">
              <a:buNone/>
            </a:pPr>
            <a:endParaRPr lang="en-US" sz="1400" dirty="0"/>
          </a:p>
          <a:p>
            <a:pPr marL="857250" lvl="1" indent="-457200"/>
            <a:r>
              <a:rPr lang="en-US" sz="2400" dirty="0"/>
              <a:t>Profile created by the ADD Water Management Coordinator</a:t>
            </a:r>
          </a:p>
          <a:p>
            <a:pPr marL="1257300" lvl="2" indent="-457200"/>
            <a:r>
              <a:rPr lang="en-US" sz="2000" dirty="0"/>
              <a:t>Generates WX # (water projects) or SX # (wastewater projects)</a:t>
            </a:r>
          </a:p>
          <a:p>
            <a:pPr marL="1714500" lvl="3" indent="-457200"/>
            <a:r>
              <a:rPr lang="en-US" sz="1600" b="1" dirty="0">
                <a:solidFill>
                  <a:srgbClr val="FFFF00"/>
                </a:solidFill>
                <a:hlinkClick r:id="rId3"/>
              </a:rPr>
              <a:t>WX21053017</a:t>
            </a:r>
            <a:r>
              <a:rPr lang="en-US" sz="1600" b="1" dirty="0"/>
              <a:t> </a:t>
            </a:r>
            <a:r>
              <a:rPr lang="en-US" sz="1600" dirty="0"/>
              <a:t>| </a:t>
            </a:r>
            <a:r>
              <a:rPr lang="en-US" sz="1600" b="1" dirty="0">
                <a:solidFill>
                  <a:srgbClr val="FFFF00"/>
                </a:solidFill>
                <a:hlinkClick r:id="rId4"/>
              </a:rPr>
              <a:t>SX21059056</a:t>
            </a:r>
            <a:endParaRPr lang="en-US" sz="1600" b="1" dirty="0">
              <a:solidFill>
                <a:srgbClr val="FFFF00"/>
              </a:solidFill>
            </a:endParaRPr>
          </a:p>
          <a:p>
            <a:pPr marL="1257300" lvl="2" indent="-457200"/>
            <a:r>
              <a:rPr lang="en-US" sz="2000" dirty="0"/>
              <a:t>Profile contains:</a:t>
            </a:r>
          </a:p>
          <a:p>
            <a:pPr marL="1714500" lvl="3" indent="-457200"/>
            <a:r>
              <a:rPr lang="en-US" sz="1800" dirty="0"/>
              <a:t>Narrative</a:t>
            </a:r>
          </a:p>
          <a:p>
            <a:pPr marL="1714500" lvl="3" indent="-457200"/>
            <a:r>
              <a:rPr lang="en-US" sz="1800" dirty="0"/>
              <a:t>Applicant</a:t>
            </a:r>
          </a:p>
          <a:p>
            <a:pPr marL="1714500" lvl="3" indent="-457200"/>
            <a:r>
              <a:rPr lang="en-US" sz="1800" dirty="0"/>
              <a:t>Project Administrator</a:t>
            </a:r>
          </a:p>
          <a:p>
            <a:pPr marL="1714500" lvl="3" indent="-457200"/>
            <a:r>
              <a:rPr lang="en-US" sz="1800" dirty="0"/>
              <a:t>Project Engineer</a:t>
            </a:r>
          </a:p>
          <a:p>
            <a:pPr marL="1714500" lvl="3" indent="-457200"/>
            <a:r>
              <a:rPr lang="en-US" sz="1800" dirty="0"/>
              <a:t>Budget &amp; funding sources</a:t>
            </a:r>
          </a:p>
          <a:p>
            <a:pPr marL="1714500" lvl="3" indent="-457200"/>
            <a:r>
              <a:rPr lang="en-US" sz="1800" dirty="0"/>
              <a:t>Proposed mapping</a:t>
            </a:r>
          </a:p>
        </p:txBody>
      </p:sp>
      <p:sp>
        <p:nvSpPr>
          <p:cNvPr id="3" name="Title 2"/>
          <p:cNvSpPr>
            <a:spLocks noGrp="1"/>
          </p:cNvSpPr>
          <p:nvPr>
            <p:ph type="title"/>
          </p:nvPr>
        </p:nvSpPr>
        <p:spPr/>
        <p:txBody>
          <a:bodyPr/>
          <a:lstStyle/>
          <a:p>
            <a:r>
              <a:rPr lang="en-US" dirty="0"/>
              <a:t>WRIS Portal: Project Profile</a:t>
            </a:r>
          </a:p>
        </p:txBody>
      </p:sp>
      <p:sp>
        <p:nvSpPr>
          <p:cNvPr id="4" name="Rectangle 3"/>
          <p:cNvSpPr/>
          <p:nvPr/>
        </p:nvSpPr>
        <p:spPr>
          <a:xfrm>
            <a:off x="7082579" y="400090"/>
            <a:ext cx="4859728" cy="369332"/>
          </a:xfrm>
          <a:prstGeom prst="rect">
            <a:avLst/>
          </a:prstGeom>
        </p:spPr>
        <p:txBody>
          <a:bodyPr wrap="none">
            <a:spAutoFit/>
          </a:bodyPr>
          <a:lstStyle/>
          <a:p>
            <a:pPr lvl="2"/>
            <a:r>
              <a:rPr lang="en-US" dirty="0">
                <a:hlinkClick r:id="rId5"/>
              </a:rPr>
              <a:t>https://wris.ky.gov/portal/PrjData.aspx</a:t>
            </a:r>
            <a:endParaRPr lang="en-US" dirty="0"/>
          </a:p>
        </p:txBody>
      </p:sp>
    </p:spTree>
    <p:extLst>
      <p:ext uri="{BB962C8B-B14F-4D97-AF65-F5344CB8AC3E}">
        <p14:creationId xmlns:p14="http://schemas.microsoft.com/office/powerpoint/2010/main" val="15010590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SRF Project Profile Process</a:t>
            </a:r>
          </a:p>
          <a:p>
            <a:endParaRPr lang="en-US" sz="1400" dirty="0"/>
          </a:p>
          <a:p>
            <a:pPr marL="857250" lvl="1" indent="-457200">
              <a:spcBef>
                <a:spcPts val="1200"/>
              </a:spcBef>
            </a:pPr>
            <a:r>
              <a:rPr lang="en-US" sz="2400" dirty="0"/>
              <a:t>Profiles voted on by ADD Water Management Councils</a:t>
            </a:r>
          </a:p>
          <a:p>
            <a:pPr marL="1257300" lvl="2" indent="-457200">
              <a:spcBef>
                <a:spcPts val="1200"/>
              </a:spcBef>
            </a:pPr>
            <a:r>
              <a:rPr lang="en-US" sz="2000" dirty="0"/>
              <a:t>Once approved, can seek funding</a:t>
            </a:r>
          </a:p>
          <a:p>
            <a:pPr marL="857250" lvl="1" indent="-457200">
              <a:spcBef>
                <a:spcPts val="1200"/>
              </a:spcBef>
            </a:pPr>
            <a:r>
              <a:rPr lang="en-US" sz="2400" dirty="0"/>
              <a:t>SRF projects reviewed and ranked by KY Division of Water </a:t>
            </a:r>
            <a:r>
              <a:rPr lang="en-US" sz="2400" u="sng" dirty="0"/>
              <a:t>electronically</a:t>
            </a:r>
          </a:p>
          <a:p>
            <a:pPr marL="857250" lvl="1" indent="-457200">
              <a:spcBef>
                <a:spcPts val="1200"/>
              </a:spcBef>
            </a:pPr>
            <a:r>
              <a:rPr lang="en-US" sz="2400" dirty="0"/>
              <a:t>Potential borrowers are </a:t>
            </a:r>
            <a:r>
              <a:rPr lang="en-US" sz="2400" u="sng" dirty="0"/>
              <a:t>electronically</a:t>
            </a:r>
            <a:r>
              <a:rPr lang="en-US" sz="2400" dirty="0"/>
              <a:t> invited for a loan based on rankings</a:t>
            </a:r>
          </a:p>
          <a:p>
            <a:pPr marL="857250" lvl="1" indent="-457200">
              <a:spcBef>
                <a:spcPts val="1200"/>
              </a:spcBef>
            </a:pPr>
            <a:r>
              <a:rPr lang="en-US" sz="2400" dirty="0"/>
              <a:t>If a borrower accepts the invitation, KIA generates an </a:t>
            </a:r>
            <a:r>
              <a:rPr lang="en-US" sz="2400" u="sng" dirty="0"/>
              <a:t>electronic</a:t>
            </a:r>
            <a:r>
              <a:rPr lang="en-US" sz="2400" dirty="0"/>
              <a:t> application that is based on the project profile</a:t>
            </a:r>
          </a:p>
        </p:txBody>
      </p:sp>
      <p:sp>
        <p:nvSpPr>
          <p:cNvPr id="3" name="Title 2"/>
          <p:cNvSpPr>
            <a:spLocks noGrp="1"/>
          </p:cNvSpPr>
          <p:nvPr>
            <p:ph type="title"/>
          </p:nvPr>
        </p:nvSpPr>
        <p:spPr/>
        <p:txBody>
          <a:bodyPr/>
          <a:lstStyle/>
          <a:p>
            <a:r>
              <a:rPr lang="en-US" dirty="0"/>
              <a:t>WRIS Portal: Project Profile</a:t>
            </a:r>
          </a:p>
        </p:txBody>
      </p:sp>
      <p:sp>
        <p:nvSpPr>
          <p:cNvPr id="4" name="Rectangle 3"/>
          <p:cNvSpPr/>
          <p:nvPr/>
        </p:nvSpPr>
        <p:spPr>
          <a:xfrm>
            <a:off x="7082579" y="400090"/>
            <a:ext cx="4859728" cy="369332"/>
          </a:xfrm>
          <a:prstGeom prst="rect">
            <a:avLst/>
          </a:prstGeom>
        </p:spPr>
        <p:txBody>
          <a:bodyPr wrap="none">
            <a:spAutoFit/>
          </a:bodyPr>
          <a:lstStyle/>
          <a:p>
            <a:pPr lvl="2"/>
            <a:r>
              <a:rPr lang="en-US" dirty="0">
                <a:hlinkClick r:id="rId3"/>
              </a:rPr>
              <a:t>https://wris.ky.gov/portal/PrjData.aspx</a:t>
            </a:r>
            <a:endParaRPr lang="en-US" dirty="0"/>
          </a:p>
        </p:txBody>
      </p:sp>
    </p:spTree>
    <p:extLst>
      <p:ext uri="{BB962C8B-B14F-4D97-AF65-F5344CB8AC3E}">
        <p14:creationId xmlns:p14="http://schemas.microsoft.com/office/powerpoint/2010/main" val="27996607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FFBFF88-7955-EC32-9E7C-81DBED1AE436}"/>
              </a:ext>
            </a:extLst>
          </p:cNvPr>
          <p:cNvSpPr/>
          <p:nvPr/>
        </p:nvSpPr>
        <p:spPr>
          <a:xfrm>
            <a:off x="6400800" y="4833257"/>
            <a:ext cx="4678878" cy="32063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p:cNvSpPr>
            <a:spLocks noGrp="1"/>
          </p:cNvSpPr>
          <p:nvPr>
            <p:ph idx="1"/>
          </p:nvPr>
        </p:nvSpPr>
        <p:spPr/>
        <p:txBody>
          <a:bodyPr/>
          <a:lstStyle/>
          <a:p>
            <a:r>
              <a:rPr lang="en-US" sz="2800" dirty="0"/>
              <a:t>How is this data updated and maintained?</a:t>
            </a:r>
          </a:p>
          <a:p>
            <a:pPr lvl="1" indent="-342900"/>
            <a:r>
              <a:rPr lang="en-US" sz="2400" dirty="0"/>
              <a:t>KY ADDs work with utilities and project engineers on a routine basis</a:t>
            </a:r>
          </a:p>
          <a:p>
            <a:pPr lvl="1" indent="-342900"/>
            <a:r>
              <a:rPr lang="en-US" sz="2400" dirty="0"/>
              <a:t>GIS Feature Dataset -- Proposed</a:t>
            </a:r>
          </a:p>
          <a:p>
            <a:pPr lvl="1" indent="-342900"/>
            <a:r>
              <a:rPr lang="en-US" sz="2400" dirty="0"/>
              <a:t>Database links with various state agencies</a:t>
            </a:r>
          </a:p>
          <a:p>
            <a:pPr lvl="2" indent="-342900"/>
            <a:r>
              <a:rPr lang="en-US" sz="1600" dirty="0"/>
              <a:t>KY Division of Water</a:t>
            </a:r>
          </a:p>
          <a:p>
            <a:pPr lvl="2" indent="-342900"/>
            <a:r>
              <a:rPr lang="en-US" sz="1600" dirty="0"/>
              <a:t>KY Department for Local Government</a:t>
            </a:r>
          </a:p>
          <a:p>
            <a:pPr lvl="2" indent="-342900"/>
            <a:r>
              <a:rPr lang="en-US" sz="1600" dirty="0"/>
              <a:t>KY Board of Engineers</a:t>
            </a:r>
          </a:p>
          <a:p>
            <a:pPr lvl="1" indent="-342900"/>
            <a:r>
              <a:rPr lang="en-US" sz="2400" dirty="0"/>
              <a:t>GIS Layer Overlays</a:t>
            </a:r>
          </a:p>
          <a:p>
            <a:pPr lvl="1" indent="-342900"/>
            <a:r>
              <a:rPr lang="en-US" sz="2400" dirty="0"/>
              <a:t>Profile pre-application document  </a:t>
            </a:r>
          </a:p>
          <a:p>
            <a:pPr lvl="2" indent="-342900"/>
            <a:r>
              <a:rPr lang="en-US" sz="1600" dirty="0"/>
              <a:t>Fillable PDF of Project profile </a:t>
            </a:r>
            <a:r>
              <a:rPr lang="en-US" sz="1600" dirty="0">
                <a:hlinkClick r:id="rId3"/>
              </a:rPr>
              <a:t>CW Project Profile Pre-Application </a:t>
            </a:r>
            <a:r>
              <a:rPr lang="en-US" sz="1600" dirty="0"/>
              <a:t>and </a:t>
            </a:r>
            <a:r>
              <a:rPr lang="en-US" sz="1600" dirty="0">
                <a:hlinkClick r:id="rId4"/>
              </a:rPr>
              <a:t>DW Project Profile Pre-Application </a:t>
            </a:r>
            <a:endParaRPr lang="en-US" sz="1600" dirty="0"/>
          </a:p>
          <a:p>
            <a:pPr lvl="2" indent="-342900"/>
            <a:r>
              <a:rPr lang="en-US" sz="1600" dirty="0"/>
              <a:t>note  </a:t>
            </a:r>
            <a:r>
              <a:rPr lang="en-US" sz="1600" dirty="0">
                <a:solidFill>
                  <a:schemeClr val="bg1">
                    <a:lumMod val="95000"/>
                  </a:schemeClr>
                </a:solidFill>
              </a:rPr>
              <a:t>mapping requirements </a:t>
            </a:r>
            <a:r>
              <a:rPr lang="en-US" sz="1600" dirty="0"/>
              <a:t>for specific checkboxes            </a:t>
            </a:r>
            <a:r>
              <a:rPr lang="en-US" sz="1600" dirty="0">
                <a:solidFill>
                  <a:srgbClr val="0084FF"/>
                </a:solidFill>
              </a:rPr>
              <a:t>(GIS) - Must have mapping for proposed point(s) and…</a:t>
            </a:r>
          </a:p>
          <a:p>
            <a:pPr lvl="2" indent="-342900"/>
            <a:r>
              <a:rPr lang="en-US" sz="1600" dirty="0"/>
              <a:t>KY Division of Water </a:t>
            </a:r>
            <a:r>
              <a:rPr lang="en-US" sz="1600" dirty="0">
                <a:hlinkClick r:id="rId5"/>
              </a:rPr>
              <a:t>CWSRF Guidance Document </a:t>
            </a:r>
            <a:r>
              <a:rPr lang="en-US" sz="1600" dirty="0"/>
              <a:t>and </a:t>
            </a:r>
            <a:r>
              <a:rPr lang="en-US" sz="1600" dirty="0">
                <a:hlinkClick r:id="rId6"/>
              </a:rPr>
              <a:t>DWSRF Guidance Document</a:t>
            </a:r>
            <a:r>
              <a:rPr lang="en-US" sz="1600" dirty="0"/>
              <a:t>. </a:t>
            </a:r>
            <a:endParaRPr lang="en-US" sz="1600" dirty="0">
              <a:solidFill>
                <a:srgbClr val="FFFF00"/>
              </a:solidFill>
            </a:endParaRPr>
          </a:p>
          <a:p>
            <a:pPr lvl="2" indent="-342900"/>
            <a:endParaRPr lang="en-US" sz="1600" dirty="0"/>
          </a:p>
          <a:p>
            <a:pPr marL="1257300" lvl="2" indent="-457200">
              <a:buFont typeface="+mj-lt"/>
              <a:buAutoNum type="arabicPeriod"/>
            </a:pPr>
            <a:endParaRPr lang="en-US" sz="1600" dirty="0"/>
          </a:p>
        </p:txBody>
      </p:sp>
      <p:sp>
        <p:nvSpPr>
          <p:cNvPr id="3" name="Title 2"/>
          <p:cNvSpPr>
            <a:spLocks noGrp="1"/>
          </p:cNvSpPr>
          <p:nvPr>
            <p:ph type="title"/>
          </p:nvPr>
        </p:nvSpPr>
        <p:spPr/>
        <p:txBody>
          <a:bodyPr/>
          <a:lstStyle/>
          <a:p>
            <a:r>
              <a:rPr lang="en-US" dirty="0"/>
              <a:t>WRIS Portal: Project Profile</a:t>
            </a:r>
          </a:p>
        </p:txBody>
      </p:sp>
      <p:sp>
        <p:nvSpPr>
          <p:cNvPr id="6" name="Rectangle 5"/>
          <p:cNvSpPr/>
          <p:nvPr/>
        </p:nvSpPr>
        <p:spPr>
          <a:xfrm>
            <a:off x="7082579" y="400090"/>
            <a:ext cx="4859728" cy="369332"/>
          </a:xfrm>
          <a:prstGeom prst="rect">
            <a:avLst/>
          </a:prstGeom>
        </p:spPr>
        <p:txBody>
          <a:bodyPr wrap="none">
            <a:spAutoFit/>
          </a:bodyPr>
          <a:lstStyle/>
          <a:p>
            <a:pPr lvl="2"/>
            <a:r>
              <a:rPr lang="en-US" dirty="0">
                <a:hlinkClick r:id="rId7"/>
              </a:rPr>
              <a:t>https://wris.ky.gov/portal/PrjData.aspx</a:t>
            </a:r>
            <a:endParaRPr lang="en-US" dirty="0"/>
          </a:p>
        </p:txBody>
      </p:sp>
      <p:pic>
        <p:nvPicPr>
          <p:cNvPr id="7" name="Picture 6">
            <a:extLst>
              <a:ext uri="{FF2B5EF4-FFF2-40B4-BE49-F238E27FC236}">
                <a16:creationId xmlns:a16="http://schemas.microsoft.com/office/drawing/2014/main" id="{CC9D5EF9-904E-AE51-8D4A-F4880DADDB18}"/>
              </a:ext>
            </a:extLst>
          </p:cNvPr>
          <p:cNvPicPr>
            <a:picLocks noChangeAspect="1"/>
          </p:cNvPicPr>
          <p:nvPr/>
        </p:nvPicPr>
        <p:blipFill>
          <a:blip r:embed="rId8"/>
          <a:stretch>
            <a:fillRect/>
          </a:stretch>
        </p:blipFill>
        <p:spPr>
          <a:xfrm>
            <a:off x="6933213" y="2077237"/>
            <a:ext cx="4568303" cy="1930932"/>
          </a:xfrm>
          <a:prstGeom prst="rect">
            <a:avLst/>
          </a:prstGeom>
        </p:spPr>
      </p:pic>
    </p:spTree>
    <p:extLst>
      <p:ext uri="{BB962C8B-B14F-4D97-AF65-F5344CB8AC3E}">
        <p14:creationId xmlns:p14="http://schemas.microsoft.com/office/powerpoint/2010/main" val="13511527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800" dirty="0"/>
              <a:t>Who has access to project profiles</a:t>
            </a:r>
          </a:p>
          <a:p>
            <a:endParaRPr lang="en-US" sz="1400" dirty="0"/>
          </a:p>
          <a:p>
            <a:pPr lvl="1"/>
            <a:r>
              <a:rPr lang="en-US" sz="2400" dirty="0"/>
              <a:t>Publicly viewed</a:t>
            </a:r>
          </a:p>
          <a:p>
            <a:pPr marL="457200" lvl="1" indent="0">
              <a:buNone/>
            </a:pPr>
            <a:endParaRPr lang="en-US" sz="2400" dirty="0"/>
          </a:p>
          <a:p>
            <a:pPr lvl="1"/>
            <a:r>
              <a:rPr lang="en-US" sz="2400" dirty="0"/>
              <a:t>Edited only by the ADDs</a:t>
            </a:r>
          </a:p>
          <a:p>
            <a:pPr lvl="2"/>
            <a:r>
              <a:rPr lang="en-US" sz="2000" dirty="0"/>
              <a:t>Any &amp; all profiles changes must go through the ADD or KIA</a:t>
            </a:r>
          </a:p>
          <a:p>
            <a:pPr marL="914400" lvl="2" indent="0">
              <a:buNone/>
            </a:pPr>
            <a:endParaRPr lang="en-US" sz="2000" dirty="0"/>
          </a:p>
          <a:p>
            <a:pPr lvl="1"/>
            <a:r>
              <a:rPr lang="en-US" sz="2400" dirty="0"/>
              <a:t>Once a project is submitted for SRF (through a checkbox on the profile) or submitted to </a:t>
            </a:r>
            <a:r>
              <a:rPr lang="en-US" sz="2400" dirty="0" err="1"/>
              <a:t>eClearinghouse</a:t>
            </a:r>
            <a:r>
              <a:rPr lang="en-US" sz="2400" dirty="0"/>
              <a:t>, the profile becomes </a:t>
            </a:r>
            <a:r>
              <a:rPr lang="en-US" sz="2400" u="sng" dirty="0"/>
              <a:t>locked</a:t>
            </a:r>
            <a:r>
              <a:rPr lang="en-US" sz="2400" dirty="0"/>
              <a:t>.</a:t>
            </a:r>
          </a:p>
          <a:p>
            <a:pPr lvl="2"/>
            <a:r>
              <a:rPr lang="en-US" sz="2000" dirty="0"/>
              <a:t>ADDs no longer can edit profiles without KIA approval</a:t>
            </a:r>
          </a:p>
          <a:p>
            <a:pPr lvl="2" indent="-342900"/>
            <a:endParaRPr lang="en-US" sz="1600" dirty="0"/>
          </a:p>
          <a:p>
            <a:pPr marL="1257300" lvl="2" indent="-457200">
              <a:buFont typeface="+mj-lt"/>
              <a:buAutoNum type="arabicPeriod"/>
            </a:pPr>
            <a:endParaRPr lang="en-US" sz="1600" dirty="0"/>
          </a:p>
        </p:txBody>
      </p:sp>
      <p:sp>
        <p:nvSpPr>
          <p:cNvPr id="3" name="Title 2"/>
          <p:cNvSpPr>
            <a:spLocks noGrp="1"/>
          </p:cNvSpPr>
          <p:nvPr>
            <p:ph type="title"/>
          </p:nvPr>
        </p:nvSpPr>
        <p:spPr/>
        <p:txBody>
          <a:bodyPr/>
          <a:lstStyle/>
          <a:p>
            <a:r>
              <a:rPr lang="en-US" dirty="0"/>
              <a:t>WRIS Portal: Project Profile</a:t>
            </a:r>
          </a:p>
        </p:txBody>
      </p:sp>
      <p:sp>
        <p:nvSpPr>
          <p:cNvPr id="6" name="Rectangle 5"/>
          <p:cNvSpPr/>
          <p:nvPr/>
        </p:nvSpPr>
        <p:spPr>
          <a:xfrm>
            <a:off x="7082579" y="400090"/>
            <a:ext cx="4859728" cy="369332"/>
          </a:xfrm>
          <a:prstGeom prst="rect">
            <a:avLst/>
          </a:prstGeom>
        </p:spPr>
        <p:txBody>
          <a:bodyPr wrap="none">
            <a:spAutoFit/>
          </a:bodyPr>
          <a:lstStyle/>
          <a:p>
            <a:pPr lvl="2"/>
            <a:r>
              <a:rPr lang="en-US" dirty="0">
                <a:hlinkClick r:id="rId3"/>
              </a:rPr>
              <a:t>https://wris.ky.gov/portal/PrjData.aspx</a:t>
            </a:r>
            <a:endParaRPr lang="en-US" dirty="0"/>
          </a:p>
        </p:txBody>
      </p:sp>
    </p:spTree>
    <p:extLst>
      <p:ext uri="{BB962C8B-B14F-4D97-AF65-F5344CB8AC3E}">
        <p14:creationId xmlns:p14="http://schemas.microsoft.com/office/powerpoint/2010/main" val="1798910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WRIS Portal</a:t>
            </a:r>
          </a:p>
        </p:txBody>
      </p:sp>
      <p:sp>
        <p:nvSpPr>
          <p:cNvPr id="8" name="Hexagon 7"/>
          <p:cNvSpPr/>
          <p:nvPr/>
        </p:nvSpPr>
        <p:spPr>
          <a:xfrm>
            <a:off x="7850547" y="2141128"/>
            <a:ext cx="2688336" cy="2286000"/>
          </a:xfrm>
          <a:prstGeom prst="hexagon">
            <a:avLst/>
          </a:prstGeom>
          <a:solidFill>
            <a:srgbClr val="F78F2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Bauhaus 93" panose="04030905020B02020C02" pitchFamily="82" charset="0"/>
              </a:rPr>
              <a:t>GIS</a:t>
            </a:r>
          </a:p>
        </p:txBody>
      </p:sp>
      <p:sp>
        <p:nvSpPr>
          <p:cNvPr id="10" name="Can 9"/>
          <p:cNvSpPr/>
          <p:nvPr/>
        </p:nvSpPr>
        <p:spPr>
          <a:xfrm>
            <a:off x="1702972" y="1739291"/>
            <a:ext cx="2752825" cy="3147461"/>
          </a:xfrm>
          <a:prstGeom prst="ca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847699" y="2507484"/>
            <a:ext cx="2463369" cy="2215991"/>
          </a:xfrm>
          <a:prstGeom prst="rect">
            <a:avLst/>
          </a:prstGeom>
          <a:noFill/>
        </p:spPr>
        <p:txBody>
          <a:bodyPr wrap="square" rtlCol="0">
            <a:spAutoFit/>
          </a:bodyPr>
          <a:lstStyle/>
          <a:p>
            <a:pPr algn="ctr"/>
            <a:r>
              <a:rPr lang="en-US" sz="6000" dirty="0">
                <a:solidFill>
                  <a:srgbClr val="315787"/>
                </a:solidFill>
                <a:latin typeface="Bauhaus 93" panose="04030905020B02020C02" pitchFamily="82" charset="0"/>
              </a:rPr>
              <a:t>WRIS Portal</a:t>
            </a:r>
          </a:p>
          <a:p>
            <a:endParaRPr lang="en-US" dirty="0"/>
          </a:p>
        </p:txBody>
      </p:sp>
      <p:sp>
        <p:nvSpPr>
          <p:cNvPr id="12" name="Right Arrow 11"/>
          <p:cNvSpPr/>
          <p:nvPr/>
        </p:nvSpPr>
        <p:spPr>
          <a:xfrm flipV="1">
            <a:off x="4621327" y="1842596"/>
            <a:ext cx="1425791" cy="2904075"/>
          </a:xfrm>
          <a:prstGeom prst="rightArrow">
            <a:avLst>
              <a:gd name="adj1" fmla="val 47348"/>
              <a:gd name="adj2" fmla="val 50000"/>
            </a:avLst>
          </a:prstGeom>
          <a:solidFill>
            <a:srgbClr val="F78F2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87542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a:t>GIS</a:t>
            </a:r>
          </a:p>
          <a:p>
            <a:pPr lvl="1"/>
            <a:r>
              <a:rPr lang="en-US" sz="2400" dirty="0"/>
              <a:t>Project Mapping for each profile</a:t>
            </a:r>
          </a:p>
          <a:p>
            <a:pPr lvl="2"/>
            <a:r>
              <a:rPr lang="en-US" sz="2000" dirty="0"/>
              <a:t>Map view of where projects are proposed to be constructed/rehabbed</a:t>
            </a:r>
          </a:p>
          <a:p>
            <a:pPr lvl="2"/>
            <a:r>
              <a:rPr lang="en-US" sz="2000" dirty="0"/>
              <a:t>GIS Feature Dataset – Proposed Mapping </a:t>
            </a:r>
          </a:p>
          <a:p>
            <a:pPr lvl="1"/>
            <a:r>
              <a:rPr lang="en-US" sz="2400" dirty="0"/>
              <a:t>System Mapping</a:t>
            </a:r>
          </a:p>
          <a:p>
            <a:pPr lvl="2"/>
            <a:r>
              <a:rPr lang="en-US" sz="2000" dirty="0"/>
              <a:t>Map view of where existing infrastructure already exist</a:t>
            </a:r>
          </a:p>
          <a:p>
            <a:pPr lvl="2"/>
            <a:r>
              <a:rPr lang="en-US" sz="2000" dirty="0"/>
              <a:t>GIS Feature Dataset – Wastewater and Water</a:t>
            </a:r>
          </a:p>
          <a:p>
            <a:pPr lvl="1"/>
            <a:r>
              <a:rPr lang="en-US" sz="2400" dirty="0"/>
              <a:t>Heavily integrated into the System Data and Project Profiles </a:t>
            </a:r>
          </a:p>
          <a:p>
            <a:pPr lvl="2"/>
            <a:r>
              <a:rPr lang="en-US" sz="2000" dirty="0"/>
              <a:t>Demographics / MHI analysis performed in the WRIS</a:t>
            </a:r>
          </a:p>
          <a:p>
            <a:pPr lvl="2"/>
            <a:r>
              <a:rPr lang="en-US" sz="2000" dirty="0"/>
              <a:t>Asset Management</a:t>
            </a:r>
          </a:p>
          <a:p>
            <a:pPr lvl="2"/>
            <a:r>
              <a:rPr lang="en-US" sz="2000" dirty="0"/>
              <a:t>Components</a:t>
            </a:r>
          </a:p>
        </p:txBody>
      </p:sp>
      <p:sp>
        <p:nvSpPr>
          <p:cNvPr id="3" name="Title 2"/>
          <p:cNvSpPr>
            <a:spLocks noGrp="1"/>
          </p:cNvSpPr>
          <p:nvPr>
            <p:ph type="title"/>
          </p:nvPr>
        </p:nvSpPr>
        <p:spPr/>
        <p:txBody>
          <a:bodyPr/>
          <a:lstStyle/>
          <a:p>
            <a:r>
              <a:rPr lang="en-US" dirty="0"/>
              <a:t>WRIS Portal: GIS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3208" y="1038726"/>
            <a:ext cx="4476750" cy="7318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4879879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800" dirty="0"/>
              <a:t>What do we collect/maintain?</a:t>
            </a:r>
            <a:endParaRPr lang="en-US" sz="2800" dirty="0">
              <a:solidFill>
                <a:srgbClr val="FFFF00"/>
              </a:solidFill>
            </a:endParaRPr>
          </a:p>
        </p:txBody>
      </p:sp>
      <p:sp>
        <p:nvSpPr>
          <p:cNvPr id="3" name="Title 2"/>
          <p:cNvSpPr>
            <a:spLocks noGrp="1"/>
          </p:cNvSpPr>
          <p:nvPr>
            <p:ph type="title"/>
          </p:nvPr>
        </p:nvSpPr>
        <p:spPr/>
        <p:txBody>
          <a:bodyPr/>
          <a:lstStyle/>
          <a:p>
            <a:r>
              <a:rPr lang="en-US" dirty="0"/>
              <a:t>WRIS Portal: GIS</a:t>
            </a:r>
          </a:p>
        </p:txBody>
      </p:sp>
      <p:pic>
        <p:nvPicPr>
          <p:cNvPr id="4" name="Picture 3"/>
          <p:cNvPicPr>
            <a:picLocks noChangeAspect="1"/>
          </p:cNvPicPr>
          <p:nvPr/>
        </p:nvPicPr>
        <p:blipFill>
          <a:blip r:embed="rId3">
            <a:clrChange>
              <a:clrFrom>
                <a:srgbClr val="F3F3F3"/>
              </a:clrFrom>
              <a:clrTo>
                <a:srgbClr val="F3F3F3">
                  <a:alpha val="0"/>
                </a:srgbClr>
              </a:clrTo>
            </a:clrChange>
          </a:blip>
          <a:stretch>
            <a:fillRect/>
          </a:stretch>
        </p:blipFill>
        <p:spPr>
          <a:xfrm>
            <a:off x="1354183" y="1517896"/>
            <a:ext cx="9483634" cy="3998668"/>
          </a:xfrm>
          <a:prstGeom prst="rect">
            <a:avLst/>
          </a:prstGeom>
        </p:spPr>
      </p:pic>
    </p:spTree>
    <p:extLst>
      <p:ext uri="{BB962C8B-B14F-4D97-AF65-F5344CB8AC3E}">
        <p14:creationId xmlns:p14="http://schemas.microsoft.com/office/powerpoint/2010/main" val="5135054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800" dirty="0"/>
              <a:t>WRIS Feature Attribute Details </a:t>
            </a:r>
          </a:p>
          <a:p>
            <a:pPr lvl="1"/>
            <a:r>
              <a:rPr lang="en-US" sz="2400" dirty="0"/>
              <a:t>Description and Domain Name for features</a:t>
            </a:r>
          </a:p>
          <a:p>
            <a:pPr lvl="2"/>
            <a:r>
              <a:rPr lang="en-US" sz="2000" dirty="0"/>
              <a:t>Line size, material (Dropdown Items)</a:t>
            </a:r>
          </a:p>
          <a:p>
            <a:pPr lvl="2"/>
            <a:r>
              <a:rPr lang="en-US" sz="2000" dirty="0"/>
              <a:t>Water tank capacity</a:t>
            </a:r>
          </a:p>
          <a:p>
            <a:pPr lvl="2"/>
            <a:r>
              <a:rPr lang="en-US" sz="2000" dirty="0"/>
              <a:t>Average million gallons per day treated</a:t>
            </a:r>
          </a:p>
        </p:txBody>
      </p:sp>
      <p:sp>
        <p:nvSpPr>
          <p:cNvPr id="3" name="Title 2"/>
          <p:cNvSpPr>
            <a:spLocks noGrp="1"/>
          </p:cNvSpPr>
          <p:nvPr>
            <p:ph type="title"/>
          </p:nvPr>
        </p:nvSpPr>
        <p:spPr/>
        <p:txBody>
          <a:bodyPr/>
          <a:lstStyle/>
          <a:p>
            <a:r>
              <a:rPr lang="en-US" dirty="0"/>
              <a:t>WRIS Portal: GIS</a:t>
            </a:r>
          </a:p>
        </p:txBody>
      </p:sp>
      <p:grpSp>
        <p:nvGrpSpPr>
          <p:cNvPr id="7" name="Group 6">
            <a:extLst>
              <a:ext uri="{FF2B5EF4-FFF2-40B4-BE49-F238E27FC236}">
                <a16:creationId xmlns:a16="http://schemas.microsoft.com/office/drawing/2014/main" id="{4E83F530-0FA1-F61F-E89D-F9EC2C8BE3C5}"/>
              </a:ext>
            </a:extLst>
          </p:cNvPr>
          <p:cNvGrpSpPr/>
          <p:nvPr/>
        </p:nvGrpSpPr>
        <p:grpSpPr>
          <a:xfrm>
            <a:off x="8671625" y="1139891"/>
            <a:ext cx="3386695" cy="4227382"/>
            <a:chOff x="7458579" y="87402"/>
            <a:chExt cx="4351680" cy="5481416"/>
          </a:xfrm>
        </p:grpSpPr>
        <p:pic>
          <p:nvPicPr>
            <p:cNvPr id="6" name="Picture 5"/>
            <p:cNvPicPr>
              <a:picLocks noChangeAspect="1"/>
            </p:cNvPicPr>
            <p:nvPr/>
          </p:nvPicPr>
          <p:blipFill>
            <a:blip r:embed="rId3"/>
            <a:stretch>
              <a:fillRect/>
            </a:stretch>
          </p:blipFill>
          <p:spPr>
            <a:xfrm>
              <a:off x="7568567" y="174492"/>
              <a:ext cx="4241692" cy="5394326"/>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3"/>
            <a:stretch>
              <a:fillRect/>
            </a:stretch>
          </p:blipFill>
          <p:spPr>
            <a:xfrm>
              <a:off x="7511973" y="130947"/>
              <a:ext cx="4241692" cy="5394326"/>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a:blip r:embed="rId3"/>
            <a:stretch>
              <a:fillRect/>
            </a:stretch>
          </p:blipFill>
          <p:spPr>
            <a:xfrm>
              <a:off x="7458579" y="87402"/>
              <a:ext cx="4241692" cy="5394326"/>
            </a:xfrm>
            <a:prstGeom prst="rect">
              <a:avLst/>
            </a:prstGeom>
            <a:effectLst>
              <a:outerShdw blurRad="50800" dist="38100" dir="2700000" algn="tl" rotWithShape="0">
                <a:prstClr val="black">
                  <a:alpha val="40000"/>
                </a:prstClr>
              </a:outerShdw>
            </a:effectLst>
          </p:spPr>
        </p:pic>
      </p:grpSp>
      <p:pic>
        <p:nvPicPr>
          <p:cNvPr id="11" name="Picture 10">
            <a:extLst>
              <a:ext uri="{FF2B5EF4-FFF2-40B4-BE49-F238E27FC236}">
                <a16:creationId xmlns:a16="http://schemas.microsoft.com/office/drawing/2014/main" id="{5AE127EC-1CC3-68FF-D2B1-81DB0DD866D0}"/>
              </a:ext>
            </a:extLst>
          </p:cNvPr>
          <p:cNvPicPr>
            <a:picLocks noChangeAspect="1"/>
          </p:cNvPicPr>
          <p:nvPr/>
        </p:nvPicPr>
        <p:blipFill>
          <a:blip r:embed="rId3"/>
          <a:srcRect b="68129"/>
          <a:stretch/>
        </p:blipFill>
        <p:spPr>
          <a:xfrm>
            <a:off x="1080574" y="3184422"/>
            <a:ext cx="5392925" cy="2166059"/>
          </a:xfrm>
          <a:prstGeom prst="rect">
            <a:avLst/>
          </a:prstGeom>
          <a:effectLst>
            <a:outerShdw blurRad="50800" dist="38100" dir="2700000" algn="tl" rotWithShape="0">
              <a:prstClr val="black">
                <a:alpha val="40000"/>
              </a:prstClr>
            </a:outerShdw>
          </a:effectLst>
        </p:spPr>
      </p:pic>
      <p:cxnSp>
        <p:nvCxnSpPr>
          <p:cNvPr id="13" name="Straight Connector 12">
            <a:extLst>
              <a:ext uri="{FF2B5EF4-FFF2-40B4-BE49-F238E27FC236}">
                <a16:creationId xmlns:a16="http://schemas.microsoft.com/office/drawing/2014/main" id="{8A07043E-DE39-DD9E-F448-A19D64F59726}"/>
              </a:ext>
            </a:extLst>
          </p:cNvPr>
          <p:cNvCxnSpPr>
            <a:cxnSpLocks/>
          </p:cNvCxnSpPr>
          <p:nvPr/>
        </p:nvCxnSpPr>
        <p:spPr>
          <a:xfrm flipV="1">
            <a:off x="6486057" y="1935678"/>
            <a:ext cx="2183078" cy="1231953"/>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4" name="Straight Connector 13">
            <a:extLst>
              <a:ext uri="{FF2B5EF4-FFF2-40B4-BE49-F238E27FC236}">
                <a16:creationId xmlns:a16="http://schemas.microsoft.com/office/drawing/2014/main" id="{83289A8C-9B49-4002-1728-90A80A8A1F71}"/>
              </a:ext>
            </a:extLst>
          </p:cNvPr>
          <p:cNvCxnSpPr>
            <a:cxnSpLocks/>
          </p:cNvCxnSpPr>
          <p:nvPr/>
        </p:nvCxnSpPr>
        <p:spPr>
          <a:xfrm flipV="1">
            <a:off x="6506671" y="1935678"/>
            <a:ext cx="2164954" cy="3364429"/>
          </a:xfrm>
          <a:prstGeom prst="line">
            <a:avLst/>
          </a:prstGeom>
          <a:ln w="3810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855191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44CA0EC0-697F-038A-0C20-F53B1CF0E7F9}"/>
              </a:ext>
            </a:extLst>
          </p:cNvPr>
          <p:cNvPicPr>
            <a:picLocks noChangeAspect="1"/>
          </p:cNvPicPr>
          <p:nvPr/>
        </p:nvPicPr>
        <p:blipFill>
          <a:blip r:embed="rId2"/>
          <a:stretch>
            <a:fillRect/>
          </a:stretch>
        </p:blipFill>
        <p:spPr>
          <a:xfrm>
            <a:off x="2048245" y="988335"/>
            <a:ext cx="8095510" cy="5866683"/>
          </a:xfrm>
          <a:prstGeom prst="rect">
            <a:avLst/>
          </a:prstGeom>
          <a:ln w="25400">
            <a:solidFill>
              <a:srgbClr val="DFDA00"/>
            </a:solidFill>
          </a:ln>
        </p:spPr>
      </p:pic>
      <p:sp>
        <p:nvSpPr>
          <p:cNvPr id="6" name="Title 2">
            <a:extLst>
              <a:ext uri="{FF2B5EF4-FFF2-40B4-BE49-F238E27FC236}">
                <a16:creationId xmlns:a16="http://schemas.microsoft.com/office/drawing/2014/main" id="{22B56AE5-08DD-319E-56CD-BBCAD92AC793}"/>
              </a:ext>
            </a:extLst>
          </p:cNvPr>
          <p:cNvSpPr>
            <a:spLocks noGrp="1"/>
          </p:cNvSpPr>
          <p:nvPr>
            <p:ph type="title"/>
          </p:nvPr>
        </p:nvSpPr>
        <p:spPr>
          <a:xfrm>
            <a:off x="98750" y="96600"/>
            <a:ext cx="11992635" cy="715962"/>
          </a:xfrm>
        </p:spPr>
        <p:txBody>
          <a:bodyPr/>
          <a:lstStyle/>
          <a:p>
            <a:pPr algn="ctr"/>
            <a:r>
              <a:rPr lang="en-US" sz="3600" dirty="0">
                <a:solidFill>
                  <a:schemeClr val="bg1">
                    <a:lumMod val="75000"/>
                  </a:schemeClr>
                </a:solidFill>
                <a:effectLst>
                  <a:outerShdw blurRad="38100" dist="38100" dir="2700000" algn="tl">
                    <a:srgbClr val="000000">
                      <a:alpha val="43137"/>
                    </a:srgbClr>
                  </a:outerShdw>
                </a:effectLst>
                <a:latin typeface="+mn-lt"/>
              </a:rPr>
              <a:t>Per- &amp; polyfluoroalkyl substances (PFAS)</a:t>
            </a:r>
          </a:p>
        </p:txBody>
      </p:sp>
    </p:spTree>
    <p:extLst>
      <p:ext uri="{BB962C8B-B14F-4D97-AF65-F5344CB8AC3E}">
        <p14:creationId xmlns:p14="http://schemas.microsoft.com/office/powerpoint/2010/main" val="2105614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800" dirty="0"/>
              <a:t>WRIS Feature Attribute Details </a:t>
            </a:r>
          </a:p>
          <a:p>
            <a:pPr lvl="1"/>
            <a:r>
              <a:rPr lang="en-US" sz="2400" dirty="0"/>
              <a:t>Field Name, Domain Name</a:t>
            </a:r>
          </a:p>
          <a:p>
            <a:pPr lvl="1"/>
            <a:r>
              <a:rPr lang="en-US" sz="2400" dirty="0"/>
              <a:t>Domain Values (Dropdown List)</a:t>
            </a:r>
          </a:p>
          <a:p>
            <a:pPr lvl="2"/>
            <a:r>
              <a:rPr lang="en-US" sz="2000" dirty="0"/>
              <a:t>Line size, material Water tank capacity</a:t>
            </a:r>
          </a:p>
          <a:p>
            <a:pPr lvl="2"/>
            <a:r>
              <a:rPr lang="en-US" sz="2000" dirty="0"/>
              <a:t>Average million gallons per day treated</a:t>
            </a:r>
          </a:p>
        </p:txBody>
      </p:sp>
      <p:sp>
        <p:nvSpPr>
          <p:cNvPr id="3" name="Title 2"/>
          <p:cNvSpPr>
            <a:spLocks noGrp="1"/>
          </p:cNvSpPr>
          <p:nvPr>
            <p:ph type="title"/>
          </p:nvPr>
        </p:nvSpPr>
        <p:spPr/>
        <p:txBody>
          <a:bodyPr/>
          <a:lstStyle/>
          <a:p>
            <a:r>
              <a:rPr lang="en-US" dirty="0"/>
              <a:t>WRIS Portal: GIS</a:t>
            </a:r>
          </a:p>
        </p:txBody>
      </p:sp>
      <p:grpSp>
        <p:nvGrpSpPr>
          <p:cNvPr id="8" name="Group 7">
            <a:extLst>
              <a:ext uri="{FF2B5EF4-FFF2-40B4-BE49-F238E27FC236}">
                <a16:creationId xmlns:a16="http://schemas.microsoft.com/office/drawing/2014/main" id="{0761DAAD-0184-85F7-2838-02501BA6A573}"/>
              </a:ext>
            </a:extLst>
          </p:cNvPr>
          <p:cNvGrpSpPr/>
          <p:nvPr/>
        </p:nvGrpSpPr>
        <p:grpSpPr>
          <a:xfrm>
            <a:off x="9037824" y="1341436"/>
            <a:ext cx="1719072" cy="3862082"/>
            <a:chOff x="241196" y="228228"/>
            <a:chExt cx="1719072" cy="3862082"/>
          </a:xfrm>
        </p:grpSpPr>
        <p:sp>
          <p:nvSpPr>
            <p:cNvPr id="9" name="TextBox 8">
              <a:extLst>
                <a:ext uri="{FF2B5EF4-FFF2-40B4-BE49-F238E27FC236}">
                  <a16:creationId xmlns:a16="http://schemas.microsoft.com/office/drawing/2014/main" id="{A6E70576-7C17-4608-3325-3F3C55999060}"/>
                </a:ext>
              </a:extLst>
            </p:cNvPr>
            <p:cNvSpPr txBox="1"/>
            <p:nvPr/>
          </p:nvSpPr>
          <p:spPr>
            <a:xfrm>
              <a:off x="241465" y="458547"/>
              <a:ext cx="1718534" cy="3631763"/>
            </a:xfrm>
            <a:prstGeom prst="rect">
              <a:avLst/>
            </a:prstGeom>
            <a:solidFill>
              <a:schemeClr val="bg1"/>
            </a:solidFill>
            <a:ln>
              <a:solidFill>
                <a:schemeClr val="accent1"/>
              </a:solidFill>
            </a:ln>
          </p:spPr>
          <p:txBody>
            <a:bodyPr wrap="square">
              <a:spAutoFit/>
            </a:bodyPr>
            <a:lstStyle/>
            <a:p>
              <a:r>
                <a:rPr lang="en-US" sz="1000" dirty="0">
                  <a:latin typeface="Consolas" panose="020B0609020204030204" pitchFamily="49" charset="0"/>
                </a:rPr>
                <a:t>CHLORINE BOOSTER STATION</a:t>
              </a:r>
            </a:p>
            <a:p>
              <a:r>
                <a:rPr lang="en-US" sz="1000" dirty="0">
                  <a:latin typeface="Consolas" panose="020B0609020204030204" pitchFamily="49" charset="0"/>
                </a:rPr>
                <a:t>DEBT SERVICE</a:t>
              </a:r>
            </a:p>
            <a:p>
              <a:r>
                <a:rPr lang="en-US" sz="1000" dirty="0">
                  <a:latin typeface="Consolas" panose="020B0609020204030204" pitchFamily="49" charset="0"/>
                </a:rPr>
                <a:t>GENERATOR</a:t>
              </a:r>
            </a:p>
            <a:p>
              <a:r>
                <a:rPr lang="en-US" sz="1000" dirty="0">
                  <a:latin typeface="Consolas" panose="020B0609020204030204" pitchFamily="49" charset="0"/>
                </a:rPr>
                <a:t>GRR</a:t>
              </a:r>
            </a:p>
            <a:p>
              <a:r>
                <a:rPr lang="en-US" sz="1000" dirty="0">
                  <a:latin typeface="Consolas" panose="020B0609020204030204" pitchFamily="49" charset="0"/>
                </a:rPr>
                <a:t>HYDRANT</a:t>
              </a:r>
            </a:p>
            <a:p>
              <a:r>
                <a:rPr lang="en-US" sz="1000" dirty="0">
                  <a:latin typeface="Consolas" panose="020B0609020204030204" pitchFamily="49" charset="0"/>
                </a:rPr>
                <a:t>INTERCONNECT METER</a:t>
              </a:r>
            </a:p>
            <a:p>
              <a:r>
                <a:rPr lang="en-US" sz="1000" dirty="0">
                  <a:latin typeface="Consolas" panose="020B0609020204030204" pitchFamily="49" charset="0"/>
                </a:rPr>
                <a:t>LSL</a:t>
              </a:r>
            </a:p>
            <a:p>
              <a:r>
                <a:rPr lang="en-US" sz="1000" dirty="0">
                  <a:latin typeface="Consolas" panose="020B0609020204030204" pitchFamily="49" charset="0"/>
                </a:rPr>
                <a:t>MASTER METER</a:t>
              </a:r>
            </a:p>
            <a:p>
              <a:r>
                <a:rPr lang="en-US" sz="1000" dirty="0">
                  <a:latin typeface="Consolas" panose="020B0609020204030204" pitchFamily="49" charset="0"/>
                </a:rPr>
                <a:t>PUMP STATION</a:t>
              </a:r>
            </a:p>
            <a:p>
              <a:r>
                <a:rPr lang="en-US" sz="1000" dirty="0">
                  <a:latin typeface="Consolas" panose="020B0609020204030204" pitchFamily="49" charset="0"/>
                </a:rPr>
                <a:t>RADIO METER</a:t>
              </a:r>
            </a:p>
            <a:p>
              <a:r>
                <a:rPr lang="en-US" sz="1000" dirty="0">
                  <a:latin typeface="Consolas" panose="020B0609020204030204" pitchFamily="49" charset="0"/>
                </a:rPr>
                <a:t>SCADA</a:t>
              </a:r>
            </a:p>
            <a:p>
              <a:r>
                <a:rPr lang="en-US" sz="1000" dirty="0">
                  <a:latin typeface="Consolas" panose="020B0609020204030204" pitchFamily="49" charset="0"/>
                </a:rPr>
                <a:t>SECURITY</a:t>
              </a:r>
            </a:p>
            <a:p>
              <a:r>
                <a:rPr lang="en-US" sz="1000" dirty="0">
                  <a:latin typeface="Consolas" panose="020B0609020204030204" pitchFamily="49" charset="0"/>
                </a:rPr>
                <a:t>SOURCE WATER PROTECTION</a:t>
              </a:r>
            </a:p>
            <a:p>
              <a:r>
                <a:rPr lang="en-US" sz="1000" dirty="0">
                  <a:latin typeface="Consolas" panose="020B0609020204030204" pitchFamily="49" charset="0"/>
                </a:rPr>
                <a:t>SURFACE SOURCE</a:t>
              </a:r>
            </a:p>
            <a:p>
              <a:r>
                <a:rPr lang="en-US" sz="1000" dirty="0">
                  <a:latin typeface="Consolas" panose="020B0609020204030204" pitchFamily="49" charset="0"/>
                </a:rPr>
                <a:t>TRADITIONAL METER</a:t>
              </a:r>
            </a:p>
            <a:p>
              <a:r>
                <a:rPr lang="en-US" sz="1000" dirty="0">
                  <a:latin typeface="Consolas" panose="020B0609020204030204" pitchFamily="49" charset="0"/>
                </a:rPr>
                <a:t>VALVE</a:t>
              </a:r>
            </a:p>
            <a:p>
              <a:r>
                <a:rPr lang="en-US" sz="1000" dirty="0">
                  <a:latin typeface="Consolas" panose="020B0609020204030204" pitchFamily="49" charset="0"/>
                </a:rPr>
                <a:t>WATER PUMP</a:t>
              </a:r>
            </a:p>
            <a:p>
              <a:r>
                <a:rPr lang="en-US" sz="1000" dirty="0">
                  <a:latin typeface="Consolas" panose="020B0609020204030204" pitchFamily="49" charset="0"/>
                </a:rPr>
                <a:t>WATER TANK</a:t>
              </a:r>
            </a:p>
            <a:p>
              <a:r>
                <a:rPr lang="en-US" sz="1000" dirty="0">
                  <a:latin typeface="Consolas" panose="020B0609020204030204" pitchFamily="49" charset="0"/>
                </a:rPr>
                <a:t>WATER TREATMENT PLANT</a:t>
              </a:r>
            </a:p>
            <a:p>
              <a:r>
                <a:rPr lang="en-US" sz="1000" dirty="0">
                  <a:latin typeface="Consolas" panose="020B0609020204030204" pitchFamily="49" charset="0"/>
                </a:rPr>
                <a:t>WELL SOURCE</a:t>
              </a:r>
            </a:p>
            <a:p>
              <a:r>
                <a:rPr lang="en-US" sz="1000" dirty="0">
                  <a:latin typeface="Consolas" panose="020B0609020204030204" pitchFamily="49" charset="0"/>
                </a:rPr>
                <a:t>OTHER</a:t>
              </a:r>
            </a:p>
          </p:txBody>
        </p:sp>
        <p:sp>
          <p:nvSpPr>
            <p:cNvPr id="10" name="TextBox 9">
              <a:extLst>
                <a:ext uri="{FF2B5EF4-FFF2-40B4-BE49-F238E27FC236}">
                  <a16:creationId xmlns:a16="http://schemas.microsoft.com/office/drawing/2014/main" id="{3D3B93E3-3860-C2CB-3303-CEE66B2A11D6}"/>
                </a:ext>
              </a:extLst>
            </p:cNvPr>
            <p:cNvSpPr txBox="1"/>
            <p:nvPr/>
          </p:nvSpPr>
          <p:spPr>
            <a:xfrm>
              <a:off x="241196" y="228228"/>
              <a:ext cx="1719072" cy="246221"/>
            </a:xfrm>
            <a:prstGeom prst="rect">
              <a:avLst/>
            </a:prstGeom>
            <a:solidFill>
              <a:srgbClr val="A6CAEC"/>
            </a:solidFill>
            <a:ln>
              <a:noFill/>
            </a:ln>
          </p:spPr>
          <p:txBody>
            <a:bodyPr wrap="none" rtlCol="0">
              <a:spAutoFit/>
            </a:bodyPr>
            <a:lstStyle/>
            <a:p>
              <a:pPr algn="ctr"/>
              <a:r>
                <a:rPr lang="en-US" sz="1000" b="1" dirty="0">
                  <a:latin typeface="Consolas" panose="020B0609020204030204" pitchFamily="49" charset="0"/>
                </a:rPr>
                <a:t>TYPE - WPROPTYPE</a:t>
              </a:r>
            </a:p>
          </p:txBody>
        </p:sp>
      </p:grpSp>
      <p:grpSp>
        <p:nvGrpSpPr>
          <p:cNvPr id="12" name="Group 11">
            <a:extLst>
              <a:ext uri="{FF2B5EF4-FFF2-40B4-BE49-F238E27FC236}">
                <a16:creationId xmlns:a16="http://schemas.microsoft.com/office/drawing/2014/main" id="{C649963D-CC48-47D6-CA5B-C0C7A03FDE2A}"/>
              </a:ext>
            </a:extLst>
          </p:cNvPr>
          <p:cNvGrpSpPr/>
          <p:nvPr/>
        </p:nvGrpSpPr>
        <p:grpSpPr>
          <a:xfrm>
            <a:off x="3768908" y="3965612"/>
            <a:ext cx="1691640" cy="463745"/>
            <a:chOff x="4169932" y="3533340"/>
            <a:chExt cx="1691640" cy="463745"/>
          </a:xfrm>
        </p:grpSpPr>
        <p:sp>
          <p:nvSpPr>
            <p:cNvPr id="15" name="TextBox 14">
              <a:extLst>
                <a:ext uri="{FF2B5EF4-FFF2-40B4-BE49-F238E27FC236}">
                  <a16:creationId xmlns:a16="http://schemas.microsoft.com/office/drawing/2014/main" id="{E66E7C1D-7DCE-6E5C-5A8B-F7C8E44E6DAB}"/>
                </a:ext>
              </a:extLst>
            </p:cNvPr>
            <p:cNvSpPr txBox="1"/>
            <p:nvPr/>
          </p:nvSpPr>
          <p:spPr>
            <a:xfrm>
              <a:off x="4169932" y="3533340"/>
              <a:ext cx="1691640" cy="230832"/>
            </a:xfrm>
            <a:prstGeom prst="rect">
              <a:avLst/>
            </a:prstGeom>
            <a:solidFill>
              <a:srgbClr val="A6CAEC"/>
            </a:solidFill>
            <a:ln>
              <a:solidFill>
                <a:schemeClr val="accent1"/>
              </a:solidFill>
            </a:ln>
          </p:spPr>
          <p:txBody>
            <a:bodyPr wrap="square">
              <a:spAutoFit/>
            </a:bodyPr>
            <a:lstStyle/>
            <a:p>
              <a:pPr algn="ctr"/>
              <a:r>
                <a:rPr lang="en-US" sz="900" b="1" dirty="0">
                  <a:latin typeface="Consolas" panose="020B0609020204030204" pitchFamily="49" charset="0"/>
                </a:rPr>
                <a:t>EXST_CAP / PROP_CAP</a:t>
              </a:r>
            </a:p>
          </p:txBody>
        </p:sp>
        <p:sp>
          <p:nvSpPr>
            <p:cNvPr id="16" name="TextBox 15">
              <a:extLst>
                <a:ext uri="{FF2B5EF4-FFF2-40B4-BE49-F238E27FC236}">
                  <a16:creationId xmlns:a16="http://schemas.microsoft.com/office/drawing/2014/main" id="{87EF4492-AFA5-99DF-B149-FC88B9CBE106}"/>
                </a:ext>
              </a:extLst>
            </p:cNvPr>
            <p:cNvSpPr txBox="1"/>
            <p:nvPr/>
          </p:nvSpPr>
          <p:spPr>
            <a:xfrm>
              <a:off x="4169932" y="3766253"/>
              <a:ext cx="1691640" cy="230832"/>
            </a:xfrm>
            <a:prstGeom prst="rect">
              <a:avLst/>
            </a:prstGeom>
            <a:solidFill>
              <a:schemeClr val="bg1"/>
            </a:solidFill>
            <a:ln>
              <a:solidFill>
                <a:schemeClr val="accent1"/>
              </a:solidFill>
            </a:ln>
          </p:spPr>
          <p:txBody>
            <a:bodyPr wrap="square">
              <a:spAutoFit/>
            </a:bodyPr>
            <a:lstStyle/>
            <a:p>
              <a:r>
                <a:rPr lang="en-US" sz="900" dirty="0">
                  <a:latin typeface="Consolas" panose="020B0609020204030204" pitchFamily="49" charset="0"/>
                </a:rPr>
                <a:t>RANGE: 0.0 – 1000000000</a:t>
              </a:r>
            </a:p>
          </p:txBody>
        </p:sp>
      </p:grpSp>
      <p:grpSp>
        <p:nvGrpSpPr>
          <p:cNvPr id="18" name="Group 17">
            <a:extLst>
              <a:ext uri="{FF2B5EF4-FFF2-40B4-BE49-F238E27FC236}">
                <a16:creationId xmlns:a16="http://schemas.microsoft.com/office/drawing/2014/main" id="{D65DD689-3D86-01D9-5C08-D62F710B193B}"/>
              </a:ext>
            </a:extLst>
          </p:cNvPr>
          <p:cNvGrpSpPr/>
          <p:nvPr/>
        </p:nvGrpSpPr>
        <p:grpSpPr>
          <a:xfrm>
            <a:off x="6996926" y="2416126"/>
            <a:ext cx="1490472" cy="1712703"/>
            <a:chOff x="2468190" y="1267920"/>
            <a:chExt cx="1490472" cy="1712703"/>
          </a:xfrm>
        </p:grpSpPr>
        <p:sp>
          <p:nvSpPr>
            <p:cNvPr id="19" name="TextBox 18">
              <a:extLst>
                <a:ext uri="{FF2B5EF4-FFF2-40B4-BE49-F238E27FC236}">
                  <a16:creationId xmlns:a16="http://schemas.microsoft.com/office/drawing/2014/main" id="{ECCEB233-A12D-B85E-145B-8E8ECC290827}"/>
                </a:ext>
              </a:extLst>
            </p:cNvPr>
            <p:cNvSpPr txBox="1"/>
            <p:nvPr/>
          </p:nvSpPr>
          <p:spPr>
            <a:xfrm>
              <a:off x="2470468" y="1503295"/>
              <a:ext cx="1485917" cy="1477328"/>
            </a:xfrm>
            <a:prstGeom prst="rect">
              <a:avLst/>
            </a:prstGeom>
            <a:solidFill>
              <a:schemeClr val="bg1"/>
            </a:solidFill>
            <a:ln>
              <a:solidFill>
                <a:schemeClr val="accent1"/>
              </a:solidFill>
            </a:ln>
          </p:spPr>
          <p:txBody>
            <a:bodyPr wrap="square">
              <a:spAutoFit/>
            </a:bodyPr>
            <a:lstStyle/>
            <a:p>
              <a:r>
                <a:rPr lang="en-US" sz="1000" dirty="0">
                  <a:latin typeface="Consolas" panose="020B0609020204030204" pitchFamily="49" charset="0"/>
                </a:rPr>
                <a:t>AMR – UPGRADE</a:t>
              </a:r>
            </a:p>
            <a:p>
              <a:r>
                <a:rPr lang="en-US" sz="1000" dirty="0">
                  <a:latin typeface="Consolas" panose="020B0609020204030204" pitchFamily="49" charset="0"/>
                </a:rPr>
                <a:t>ELIMINATE</a:t>
              </a:r>
            </a:p>
            <a:p>
              <a:r>
                <a:rPr lang="en-US" sz="1000" dirty="0">
                  <a:latin typeface="Consolas" panose="020B0609020204030204" pitchFamily="49" charset="0"/>
                </a:rPr>
                <a:t>NEW</a:t>
              </a:r>
            </a:p>
            <a:p>
              <a:r>
                <a:rPr lang="en-US" sz="1000" dirty="0">
                  <a:latin typeface="Consolas" panose="020B0609020204030204" pitchFamily="49" charset="0"/>
                </a:rPr>
                <a:t>REHAB</a:t>
              </a:r>
            </a:p>
            <a:p>
              <a:r>
                <a:rPr lang="en-US" sz="1000" dirty="0">
                  <a:latin typeface="Consolas" panose="020B0609020204030204" pitchFamily="49" charset="0"/>
                </a:rPr>
                <a:t>REPLACE – DECOMMISSION</a:t>
              </a:r>
            </a:p>
            <a:p>
              <a:r>
                <a:rPr lang="en-US" sz="1000" dirty="0">
                  <a:latin typeface="Consolas" panose="020B0609020204030204" pitchFamily="49" charset="0"/>
                </a:rPr>
                <a:t>REPLACE – NEW</a:t>
              </a:r>
            </a:p>
            <a:p>
              <a:r>
                <a:rPr lang="en-US" sz="1000" dirty="0">
                  <a:latin typeface="Consolas" panose="020B0609020204030204" pitchFamily="49" charset="0"/>
                </a:rPr>
                <a:t>WTP – EXPANSION</a:t>
              </a:r>
            </a:p>
            <a:p>
              <a:r>
                <a:rPr lang="en-US" sz="1000" dirty="0">
                  <a:latin typeface="Consolas" panose="020B0609020204030204" pitchFamily="49" charset="0"/>
                </a:rPr>
                <a:t>WTP - UPGRADE</a:t>
              </a:r>
            </a:p>
          </p:txBody>
        </p:sp>
        <p:sp>
          <p:nvSpPr>
            <p:cNvPr id="20" name="TextBox 19">
              <a:extLst>
                <a:ext uri="{FF2B5EF4-FFF2-40B4-BE49-F238E27FC236}">
                  <a16:creationId xmlns:a16="http://schemas.microsoft.com/office/drawing/2014/main" id="{19FF5436-EC6A-AD96-08F5-5D24C779B0AC}"/>
                </a:ext>
              </a:extLst>
            </p:cNvPr>
            <p:cNvSpPr txBox="1"/>
            <p:nvPr/>
          </p:nvSpPr>
          <p:spPr>
            <a:xfrm>
              <a:off x="2468190" y="1267920"/>
              <a:ext cx="1490472" cy="230832"/>
            </a:xfrm>
            <a:prstGeom prst="rect">
              <a:avLst/>
            </a:prstGeom>
            <a:solidFill>
              <a:srgbClr val="A6CAEC"/>
            </a:solidFill>
            <a:ln>
              <a:solidFill>
                <a:schemeClr val="accent1"/>
              </a:solidFill>
            </a:ln>
          </p:spPr>
          <p:txBody>
            <a:bodyPr wrap="square">
              <a:spAutoFit/>
            </a:bodyPr>
            <a:lstStyle/>
            <a:p>
              <a:pPr algn="ctr"/>
              <a:r>
                <a:rPr lang="en-US" sz="900" b="1" dirty="0">
                  <a:latin typeface="Consolas" panose="020B0609020204030204" pitchFamily="49" charset="0"/>
                </a:rPr>
                <a:t>STATUS</a:t>
              </a:r>
              <a:r>
                <a:rPr lang="en-US" sz="900" b="1" dirty="0">
                  <a:latin typeface="Consolas" panose="020B0609020204030204" pitchFamily="49" charset="0"/>
                  <a:cs typeface="Times New Roman" panose="02020603050405020304" pitchFamily="18" charset="0"/>
                </a:rPr>
                <a:t> -</a:t>
              </a:r>
              <a:r>
                <a:rPr lang="en-US" sz="900" dirty="0">
                  <a:latin typeface="Consolas" panose="020B0609020204030204" pitchFamily="49" charset="0"/>
                  <a:ea typeface="Calibri" panose="020F0502020204030204" pitchFamily="34" charset="0"/>
                  <a:cs typeface="Times New Roman" panose="02020603050405020304" pitchFamily="18" charset="0"/>
                </a:rPr>
                <a:t> </a:t>
              </a:r>
              <a:r>
                <a:rPr lang="en-US" sz="900" b="1" dirty="0">
                  <a:latin typeface="Consolas" panose="020B0609020204030204" pitchFamily="49" charset="0"/>
                  <a:ea typeface="Calibri" panose="020F0502020204030204" pitchFamily="34" charset="0"/>
                  <a:cs typeface="Times New Roman" panose="02020603050405020304" pitchFamily="18" charset="0"/>
                </a:rPr>
                <a:t>WPROPSTAUS</a:t>
              </a:r>
              <a:endParaRPr lang="en-US" sz="900" b="1" dirty="0">
                <a:latin typeface="Consolas" panose="020B0609020204030204" pitchFamily="49" charset="0"/>
              </a:endParaRPr>
            </a:p>
          </p:txBody>
        </p:sp>
      </p:grpSp>
      <p:grpSp>
        <p:nvGrpSpPr>
          <p:cNvPr id="21" name="Group 20">
            <a:extLst>
              <a:ext uri="{FF2B5EF4-FFF2-40B4-BE49-F238E27FC236}">
                <a16:creationId xmlns:a16="http://schemas.microsoft.com/office/drawing/2014/main" id="{92E1637D-C687-DEA2-3324-D20D34969482}"/>
              </a:ext>
            </a:extLst>
          </p:cNvPr>
          <p:cNvGrpSpPr/>
          <p:nvPr/>
        </p:nvGrpSpPr>
        <p:grpSpPr>
          <a:xfrm>
            <a:off x="1819983" y="3733896"/>
            <a:ext cx="1152144" cy="927177"/>
            <a:chOff x="2640196" y="3033614"/>
            <a:chExt cx="1152144" cy="927177"/>
          </a:xfrm>
        </p:grpSpPr>
        <p:sp>
          <p:nvSpPr>
            <p:cNvPr id="22" name="TextBox 21">
              <a:extLst>
                <a:ext uri="{FF2B5EF4-FFF2-40B4-BE49-F238E27FC236}">
                  <a16:creationId xmlns:a16="http://schemas.microsoft.com/office/drawing/2014/main" id="{643EE83C-7C07-C387-AE99-004677E5BCAA}"/>
                </a:ext>
              </a:extLst>
            </p:cNvPr>
            <p:cNvSpPr txBox="1"/>
            <p:nvPr/>
          </p:nvSpPr>
          <p:spPr>
            <a:xfrm>
              <a:off x="2640196" y="3252905"/>
              <a:ext cx="1152144" cy="707886"/>
            </a:xfrm>
            <a:prstGeom prst="rect">
              <a:avLst/>
            </a:prstGeom>
            <a:solidFill>
              <a:schemeClr val="bg1"/>
            </a:solidFill>
            <a:ln>
              <a:solidFill>
                <a:schemeClr val="accent1"/>
              </a:solidFill>
            </a:ln>
          </p:spPr>
          <p:txBody>
            <a:bodyPr wrap="square">
              <a:spAutoFit/>
            </a:bodyPr>
            <a:lstStyle/>
            <a:p>
              <a:r>
                <a:rPr lang="en-US" sz="1000" dirty="0">
                  <a:latin typeface="Consolas" panose="020B0609020204030204" pitchFamily="49" charset="0"/>
                </a:rPr>
                <a:t>GALLONS</a:t>
              </a:r>
            </a:p>
            <a:p>
              <a:r>
                <a:rPr lang="en-US" sz="1000" dirty="0">
                  <a:latin typeface="Consolas" panose="020B0609020204030204" pitchFamily="49" charset="0"/>
                </a:rPr>
                <a:t>GPD</a:t>
              </a:r>
            </a:p>
            <a:p>
              <a:r>
                <a:rPr lang="en-US" sz="1000" dirty="0">
                  <a:latin typeface="Consolas" panose="020B0609020204030204" pitchFamily="49" charset="0"/>
                </a:rPr>
                <a:t>GPM</a:t>
              </a:r>
            </a:p>
            <a:p>
              <a:r>
                <a:rPr lang="en-US" sz="1000" dirty="0">
                  <a:latin typeface="Consolas" panose="020B0609020204030204" pitchFamily="49" charset="0"/>
                </a:rPr>
                <a:t>MGD</a:t>
              </a:r>
            </a:p>
          </p:txBody>
        </p:sp>
        <p:sp>
          <p:nvSpPr>
            <p:cNvPr id="23" name="TextBox 22">
              <a:extLst>
                <a:ext uri="{FF2B5EF4-FFF2-40B4-BE49-F238E27FC236}">
                  <a16:creationId xmlns:a16="http://schemas.microsoft.com/office/drawing/2014/main" id="{64E8E601-3D64-70A4-BC29-B298F4ABFF3B}"/>
                </a:ext>
              </a:extLst>
            </p:cNvPr>
            <p:cNvSpPr txBox="1"/>
            <p:nvPr/>
          </p:nvSpPr>
          <p:spPr>
            <a:xfrm>
              <a:off x="2640196" y="3033614"/>
              <a:ext cx="1152144" cy="219291"/>
            </a:xfrm>
            <a:prstGeom prst="rect">
              <a:avLst/>
            </a:prstGeom>
            <a:solidFill>
              <a:srgbClr val="A6CAEC"/>
            </a:solidFill>
            <a:ln>
              <a:solidFill>
                <a:schemeClr val="accent1"/>
              </a:solidFill>
            </a:ln>
          </p:spPr>
          <p:txBody>
            <a:bodyPr wrap="square">
              <a:spAutoFit/>
            </a:bodyPr>
            <a:lstStyle/>
            <a:p>
              <a:pPr algn="ctr"/>
              <a:r>
                <a:rPr lang="en-US" sz="825" b="1" dirty="0">
                  <a:latin typeface="Consolas" panose="020B0609020204030204" pitchFamily="49" charset="0"/>
                </a:rPr>
                <a:t>UNITS  PROPUNITS</a:t>
              </a:r>
            </a:p>
          </p:txBody>
        </p:sp>
      </p:grpSp>
    </p:spTree>
    <p:extLst>
      <p:ext uri="{BB962C8B-B14F-4D97-AF65-F5344CB8AC3E}">
        <p14:creationId xmlns:p14="http://schemas.microsoft.com/office/powerpoint/2010/main" val="15562292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800" dirty="0"/>
              <a:t>How do we collect and maintain GIS Data?</a:t>
            </a:r>
          </a:p>
          <a:p>
            <a:pPr lvl="1"/>
            <a:r>
              <a:rPr lang="en-US" sz="2400" dirty="0"/>
              <a:t>Software we use to map is ArcMap / ArcGIS Pro – developed by Esri</a:t>
            </a:r>
          </a:p>
          <a:p>
            <a:pPr lvl="2"/>
            <a:r>
              <a:rPr lang="en-US" sz="2000" dirty="0"/>
              <a:t>Each ADD has an ArcMap software license</a:t>
            </a:r>
          </a:p>
          <a:p>
            <a:pPr lvl="1"/>
            <a:r>
              <a:rPr lang="en-US" sz="2400" dirty="0"/>
              <a:t>Proposed maps are prepared by engineers and given to the ADDs to be drawn into a database</a:t>
            </a:r>
          </a:p>
          <a:p>
            <a:pPr lvl="2"/>
            <a:r>
              <a:rPr lang="en-US" sz="2000" dirty="0"/>
              <a:t>These feed project profiles that are associated with specific SX # or WX # </a:t>
            </a:r>
          </a:p>
          <a:p>
            <a:pPr lvl="1"/>
            <a:r>
              <a:rPr lang="en-US" sz="2400" dirty="0"/>
              <a:t>Utilities provide as-builts after project completion for new existing infrastructure</a:t>
            </a:r>
          </a:p>
          <a:p>
            <a:pPr lvl="1"/>
            <a:r>
              <a:rPr lang="en-US" sz="2400" dirty="0"/>
              <a:t>ADDs work with each utility to map their infrastructure</a:t>
            </a:r>
          </a:p>
          <a:p>
            <a:pPr lvl="2"/>
            <a:r>
              <a:rPr lang="en-US" sz="2000" dirty="0"/>
              <a:t>GPS Collection </a:t>
            </a:r>
          </a:p>
          <a:p>
            <a:pPr lvl="2"/>
            <a:r>
              <a:rPr lang="en-US" sz="2000" dirty="0"/>
              <a:t>Provide updated wall maps &amp; map books</a:t>
            </a:r>
            <a:r>
              <a:rPr lang="en-US" sz="2000" dirty="0">
                <a:solidFill>
                  <a:srgbClr val="FFC000"/>
                </a:solidFill>
              </a:rPr>
              <a:t>*</a:t>
            </a:r>
            <a:r>
              <a:rPr lang="en-US" sz="2000" dirty="0"/>
              <a:t> to each utility every year </a:t>
            </a:r>
            <a:r>
              <a:rPr lang="en-US" sz="1600" dirty="0">
                <a:solidFill>
                  <a:srgbClr val="FFC000"/>
                </a:solidFill>
              </a:rPr>
              <a:t>(printed or digital)</a:t>
            </a:r>
          </a:p>
          <a:p>
            <a:pPr lvl="2"/>
            <a:r>
              <a:rPr lang="en-US" sz="2000" dirty="0"/>
              <a:t>For utilities with GIS capabilities, data is provided to the ADD or directly to KIA</a:t>
            </a:r>
          </a:p>
          <a:p>
            <a:pPr marL="457200" lvl="1" indent="0">
              <a:buNone/>
            </a:pPr>
            <a:endParaRPr lang="en-US" sz="2400" dirty="0"/>
          </a:p>
        </p:txBody>
      </p:sp>
      <p:sp>
        <p:nvSpPr>
          <p:cNvPr id="3" name="Title 2"/>
          <p:cNvSpPr>
            <a:spLocks noGrp="1"/>
          </p:cNvSpPr>
          <p:nvPr>
            <p:ph type="title"/>
          </p:nvPr>
        </p:nvSpPr>
        <p:spPr/>
        <p:txBody>
          <a:bodyPr/>
          <a:lstStyle/>
          <a:p>
            <a:r>
              <a:rPr lang="en-US" dirty="0"/>
              <a:t>WRIS Portal: GIS</a:t>
            </a:r>
          </a:p>
        </p:txBody>
      </p:sp>
    </p:spTree>
    <p:extLst>
      <p:ext uri="{BB962C8B-B14F-4D97-AF65-F5344CB8AC3E}">
        <p14:creationId xmlns:p14="http://schemas.microsoft.com/office/powerpoint/2010/main" val="4989160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a:t>Examples</a:t>
            </a:r>
          </a:p>
          <a:p>
            <a:r>
              <a:rPr lang="en-US" dirty="0"/>
              <a:t>Project Profile</a:t>
            </a:r>
          </a:p>
          <a:p>
            <a:pPr lvl="1"/>
            <a:r>
              <a:rPr lang="en-US" dirty="0">
                <a:hlinkClick r:id="rId2"/>
              </a:rPr>
              <a:t>Project Profile Map</a:t>
            </a:r>
            <a:endParaRPr lang="en-US" dirty="0"/>
          </a:p>
          <a:p>
            <a:pPr lvl="1"/>
            <a:endParaRPr lang="en-US" dirty="0"/>
          </a:p>
          <a:p>
            <a:r>
              <a:rPr lang="en-US" dirty="0"/>
              <a:t>System Data</a:t>
            </a:r>
          </a:p>
          <a:p>
            <a:pPr lvl="1"/>
            <a:r>
              <a:rPr lang="en-US" dirty="0">
                <a:hlinkClick r:id="rId3"/>
              </a:rPr>
              <a:t>System Data Map</a:t>
            </a:r>
            <a:endParaRPr lang="en-US" dirty="0"/>
          </a:p>
          <a:p>
            <a:endParaRPr lang="en-US" dirty="0"/>
          </a:p>
          <a:p>
            <a:endParaRPr lang="en-US" dirty="0"/>
          </a:p>
        </p:txBody>
      </p:sp>
      <p:sp>
        <p:nvSpPr>
          <p:cNvPr id="3" name="Title 2"/>
          <p:cNvSpPr>
            <a:spLocks noGrp="1"/>
          </p:cNvSpPr>
          <p:nvPr>
            <p:ph type="title"/>
          </p:nvPr>
        </p:nvSpPr>
        <p:spPr/>
        <p:txBody>
          <a:bodyPr/>
          <a:lstStyle/>
          <a:p>
            <a:r>
              <a:rPr lang="en-US" dirty="0"/>
              <a:t>WRIS Portal: GIS</a:t>
            </a:r>
          </a:p>
        </p:txBody>
      </p:sp>
    </p:spTree>
    <p:extLst>
      <p:ext uri="{BB962C8B-B14F-4D97-AF65-F5344CB8AC3E}">
        <p14:creationId xmlns:p14="http://schemas.microsoft.com/office/powerpoint/2010/main" val="33803742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09336F-FA0D-C6F9-4211-69A9A348AAF0}"/>
              </a:ext>
            </a:extLst>
          </p:cNvPr>
          <p:cNvPicPr>
            <a:picLocks noChangeAspect="1"/>
          </p:cNvPicPr>
          <p:nvPr/>
        </p:nvPicPr>
        <p:blipFill>
          <a:blip r:embed="rId3"/>
          <a:srcRect t="870"/>
          <a:stretch/>
        </p:blipFill>
        <p:spPr>
          <a:xfrm>
            <a:off x="0" y="388883"/>
            <a:ext cx="12192000" cy="6134100"/>
          </a:xfrm>
          <a:prstGeom prst="rect">
            <a:avLst/>
          </a:prstGeom>
        </p:spPr>
      </p:pic>
    </p:spTree>
    <p:extLst>
      <p:ext uri="{BB962C8B-B14F-4D97-AF65-F5344CB8AC3E}">
        <p14:creationId xmlns:p14="http://schemas.microsoft.com/office/powerpoint/2010/main" val="10051067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240" y="-1"/>
            <a:ext cx="11959572" cy="6867873"/>
          </a:xfrm>
          <a:prstGeom prst="rect">
            <a:avLst/>
          </a:prstGeom>
        </p:spPr>
      </p:pic>
    </p:spTree>
    <p:extLst>
      <p:ext uri="{BB962C8B-B14F-4D97-AF65-F5344CB8AC3E}">
        <p14:creationId xmlns:p14="http://schemas.microsoft.com/office/powerpoint/2010/main" val="41159496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GIS Data Accuracy</a:t>
            </a:r>
          </a:p>
          <a:p>
            <a:pPr marL="0" indent="0">
              <a:buNone/>
            </a:pPr>
            <a:endParaRPr lang="en-US" dirty="0"/>
          </a:p>
          <a:p>
            <a:pPr lvl="1"/>
            <a:r>
              <a:rPr lang="en-US" dirty="0"/>
              <a:t>For every system that has less than 10,000 serviceable population, the ADDs have GPS collected point locations that are not visible on imagery</a:t>
            </a:r>
          </a:p>
          <a:p>
            <a:pPr lvl="2"/>
            <a:r>
              <a:rPr lang="en-US" sz="2000" dirty="0"/>
              <a:t>Includes: Water/Sewer valves, hydrants, manholes, pump stations, intakes, outfalls, etc.</a:t>
            </a:r>
          </a:p>
          <a:p>
            <a:pPr lvl="2"/>
            <a:endParaRPr lang="en-US" dirty="0"/>
          </a:p>
          <a:p>
            <a:pPr lvl="1"/>
            <a:r>
              <a:rPr lang="en-US" dirty="0"/>
              <a:t>Lines are drawn using GPS locations, as-</a:t>
            </a:r>
            <a:r>
              <a:rPr lang="en-US" dirty="0" err="1"/>
              <a:t>builts</a:t>
            </a:r>
            <a:r>
              <a:rPr lang="en-US" dirty="0"/>
              <a:t>, and utility knowledge</a:t>
            </a:r>
          </a:p>
        </p:txBody>
      </p:sp>
      <p:sp>
        <p:nvSpPr>
          <p:cNvPr id="3" name="Title 2"/>
          <p:cNvSpPr>
            <a:spLocks noGrp="1"/>
          </p:cNvSpPr>
          <p:nvPr>
            <p:ph type="title"/>
          </p:nvPr>
        </p:nvSpPr>
        <p:spPr/>
        <p:txBody>
          <a:bodyPr/>
          <a:lstStyle/>
          <a:p>
            <a:r>
              <a:rPr lang="en-US" dirty="0"/>
              <a:t>WRIS Portal: GIS</a:t>
            </a:r>
          </a:p>
        </p:txBody>
      </p:sp>
    </p:spTree>
    <p:extLst>
      <p:ext uri="{BB962C8B-B14F-4D97-AF65-F5344CB8AC3E}">
        <p14:creationId xmlns:p14="http://schemas.microsoft.com/office/powerpoint/2010/main" val="27977643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159974" y="96679"/>
            <a:ext cx="5621242" cy="5442704"/>
          </a:xfrm>
          <a:prstGeom prst="rect">
            <a:avLst/>
          </a:prstGeom>
          <a:ln>
            <a:noFill/>
          </a:ln>
          <a:effectLst>
            <a:outerShdw blurRad="190500" algn="tl" rotWithShape="0">
              <a:srgbClr val="000000">
                <a:alpha val="70000"/>
              </a:srgbClr>
            </a:outerShdw>
          </a:effectLst>
        </p:spPr>
      </p:pic>
      <p:pic>
        <p:nvPicPr>
          <p:cNvPr id="13" name="Picture 12"/>
          <p:cNvPicPr>
            <a:picLocks noChangeAspect="1"/>
          </p:cNvPicPr>
          <p:nvPr/>
        </p:nvPicPr>
        <p:blipFill>
          <a:blip r:embed="rId4"/>
          <a:stretch>
            <a:fillRect/>
          </a:stretch>
        </p:blipFill>
        <p:spPr>
          <a:xfrm>
            <a:off x="6469824" y="96679"/>
            <a:ext cx="5604851" cy="544270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533378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1892" y="96678"/>
            <a:ext cx="5608898" cy="5441387"/>
          </a:xfrm>
          <a:prstGeom prst="rect">
            <a:avLst/>
          </a:prstGeom>
          <a:ln>
            <a:noFill/>
          </a:ln>
          <a:effectLst>
            <a:outerShdw blurRad="190500" algn="tl" rotWithShape="0">
              <a:srgbClr val="000000">
                <a:alpha val="70000"/>
              </a:srgbClr>
            </a:outerShdw>
          </a:effectLst>
        </p:spPr>
      </p:pic>
      <p:pic>
        <p:nvPicPr>
          <p:cNvPr id="3" name="Picture 2"/>
          <p:cNvPicPr>
            <a:picLocks noChangeAspect="1"/>
          </p:cNvPicPr>
          <p:nvPr/>
        </p:nvPicPr>
        <p:blipFill>
          <a:blip r:embed="rId4"/>
          <a:stretch>
            <a:fillRect/>
          </a:stretch>
        </p:blipFill>
        <p:spPr>
          <a:xfrm>
            <a:off x="6469824" y="95204"/>
            <a:ext cx="5604851" cy="544286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238728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US" dirty="0"/>
              <a:t>GIS Data Integration and Overlays</a:t>
            </a:r>
          </a:p>
          <a:p>
            <a:pPr lvl="1"/>
            <a:endParaRPr lang="en-US" dirty="0"/>
          </a:p>
          <a:p>
            <a:pPr lvl="1"/>
            <a:r>
              <a:rPr lang="en-US" dirty="0"/>
              <a:t>Mapping attributes are used to populate components TAB of a project profile</a:t>
            </a:r>
          </a:p>
          <a:p>
            <a:pPr lvl="1"/>
            <a:endParaRPr lang="en-US" dirty="0"/>
          </a:p>
          <a:p>
            <a:pPr lvl="1"/>
            <a:r>
              <a:rPr lang="en-US" dirty="0"/>
              <a:t>Mapping attributes are used to check various boxes within project profile</a:t>
            </a:r>
          </a:p>
        </p:txBody>
      </p:sp>
      <p:sp>
        <p:nvSpPr>
          <p:cNvPr id="3" name="Title 2"/>
          <p:cNvSpPr>
            <a:spLocks noGrp="1"/>
          </p:cNvSpPr>
          <p:nvPr>
            <p:ph type="title"/>
          </p:nvPr>
        </p:nvSpPr>
        <p:spPr/>
        <p:txBody>
          <a:bodyPr/>
          <a:lstStyle/>
          <a:p>
            <a:r>
              <a:rPr lang="en-US" dirty="0"/>
              <a:t>WRIS Portal: GIS</a:t>
            </a:r>
          </a:p>
        </p:txBody>
      </p:sp>
      <p:pic>
        <p:nvPicPr>
          <p:cNvPr id="6" name="Picture 5"/>
          <p:cNvPicPr>
            <a:picLocks noChangeAspect="1"/>
          </p:cNvPicPr>
          <p:nvPr/>
        </p:nvPicPr>
        <p:blipFill rotWithShape="1">
          <a:blip r:embed="rId3"/>
          <a:srcRect l="1394" t="2445"/>
          <a:stretch/>
        </p:blipFill>
        <p:spPr>
          <a:xfrm>
            <a:off x="6371931" y="1166948"/>
            <a:ext cx="4951351" cy="2957098"/>
          </a:xfrm>
          <a:prstGeom prst="rect">
            <a:avLst/>
          </a:prstGeom>
        </p:spPr>
      </p:pic>
      <p:pic>
        <p:nvPicPr>
          <p:cNvPr id="7" name="Picture 6"/>
          <p:cNvPicPr>
            <a:picLocks noChangeAspect="1"/>
          </p:cNvPicPr>
          <p:nvPr/>
        </p:nvPicPr>
        <p:blipFill>
          <a:blip r:embed="rId4"/>
          <a:stretch>
            <a:fillRect/>
          </a:stretch>
        </p:blipFill>
        <p:spPr>
          <a:xfrm>
            <a:off x="6049742" y="4452794"/>
            <a:ext cx="5595728" cy="567009"/>
          </a:xfrm>
          <a:prstGeom prst="rect">
            <a:avLst/>
          </a:prstGeom>
        </p:spPr>
      </p:pic>
      <p:sp>
        <p:nvSpPr>
          <p:cNvPr id="8" name="TextBox 7"/>
          <p:cNvSpPr txBox="1"/>
          <p:nvPr/>
        </p:nvSpPr>
        <p:spPr>
          <a:xfrm>
            <a:off x="4940491" y="5165135"/>
            <a:ext cx="7077338" cy="369332"/>
          </a:xfrm>
          <a:prstGeom prst="rect">
            <a:avLst/>
          </a:prstGeom>
          <a:noFill/>
        </p:spPr>
        <p:txBody>
          <a:bodyPr wrap="square" rtlCol="0">
            <a:spAutoFit/>
          </a:bodyPr>
          <a:lstStyle/>
          <a:p>
            <a:r>
              <a:rPr lang="en-US" dirty="0">
                <a:solidFill>
                  <a:srgbClr val="FFFF00"/>
                </a:solidFill>
              </a:rPr>
              <a:t>Specific components must be mapped for these items to check (Pre-App)</a:t>
            </a:r>
          </a:p>
        </p:txBody>
      </p:sp>
    </p:spTree>
    <p:extLst>
      <p:ext uri="{BB962C8B-B14F-4D97-AF65-F5344CB8AC3E}">
        <p14:creationId xmlns:p14="http://schemas.microsoft.com/office/powerpoint/2010/main" val="12223372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US" dirty="0"/>
              <a:t>GIS Data Integration and Overlays</a:t>
            </a:r>
          </a:p>
          <a:p>
            <a:pPr lvl="1"/>
            <a:r>
              <a:rPr lang="en-US" sz="2000" dirty="0"/>
              <a:t>Datasets can be overlaid to perform analysis</a:t>
            </a:r>
          </a:p>
          <a:p>
            <a:pPr lvl="1"/>
            <a:r>
              <a:rPr lang="en-US" sz="2000" dirty="0"/>
              <a:t>Median </a:t>
            </a:r>
            <a:r>
              <a:rPr lang="en-US" sz="2000"/>
              <a:t>Household Income </a:t>
            </a:r>
            <a:r>
              <a:rPr lang="en-US" sz="2000" dirty="0"/>
              <a:t>Determination</a:t>
            </a:r>
          </a:p>
          <a:p>
            <a:pPr marL="457200" lvl="1" indent="0">
              <a:buNone/>
            </a:pPr>
            <a:endParaRPr lang="en-US" dirty="0"/>
          </a:p>
          <a:p>
            <a:pPr marL="0" indent="0" algn="l">
              <a:buNone/>
            </a:pPr>
            <a:r>
              <a:rPr lang="en-US" sz="1800" dirty="0"/>
              <a:t>The illustration to the right represents the service lines of a water or sewer system in orange and roads or highways in gray. Each square represents a census block and all of the census blocks are within a single census tract.</a:t>
            </a:r>
          </a:p>
          <a:p>
            <a:pPr marL="0" indent="0" algn="l">
              <a:buNone/>
            </a:pPr>
            <a:endParaRPr lang="en-US" sz="1600" dirty="0"/>
          </a:p>
          <a:p>
            <a:pPr marL="0" indent="0" algn="l">
              <a:buNone/>
            </a:pPr>
            <a:r>
              <a:rPr lang="en-US" sz="1600" dirty="0"/>
              <a:t>Datasets:  WRIS </a:t>
            </a:r>
            <a:r>
              <a:rPr lang="en-US" sz="1600" dirty="0" err="1"/>
              <a:t>SewerLine</a:t>
            </a:r>
            <a:r>
              <a:rPr lang="en-US" sz="1600" dirty="0"/>
              <a:t>  </a:t>
            </a:r>
          </a:p>
          <a:p>
            <a:pPr marL="0" indent="0" algn="l">
              <a:buNone/>
            </a:pPr>
            <a:r>
              <a:rPr lang="en-US" sz="1600" dirty="0"/>
              <a:t>	WRIS </a:t>
            </a:r>
            <a:r>
              <a:rPr lang="en-US" sz="1600" dirty="0" err="1"/>
              <a:t>WaterLine</a:t>
            </a:r>
            <a:endParaRPr lang="en-US" sz="1600" dirty="0"/>
          </a:p>
          <a:p>
            <a:pPr marL="0" indent="0" algn="l">
              <a:buNone/>
            </a:pPr>
            <a:r>
              <a:rPr lang="en-US" sz="1600" dirty="0"/>
              <a:t>	US Census Blocks</a:t>
            </a:r>
          </a:p>
          <a:p>
            <a:pPr marL="0" indent="0" algn="l">
              <a:buNone/>
            </a:pPr>
            <a:r>
              <a:rPr lang="en-US" sz="1600" dirty="0"/>
              <a:t>	KYTC Roads</a:t>
            </a:r>
          </a:p>
        </p:txBody>
      </p:sp>
      <p:sp>
        <p:nvSpPr>
          <p:cNvPr id="3" name="Title 2"/>
          <p:cNvSpPr>
            <a:spLocks noGrp="1"/>
          </p:cNvSpPr>
          <p:nvPr>
            <p:ph type="title"/>
          </p:nvPr>
        </p:nvSpPr>
        <p:spPr/>
        <p:txBody>
          <a:bodyPr/>
          <a:lstStyle/>
          <a:p>
            <a:r>
              <a:rPr lang="en-US" dirty="0"/>
              <a:t>WRIS Portal: GIS</a:t>
            </a:r>
          </a:p>
        </p:txBody>
      </p:sp>
      <p:pic>
        <p:nvPicPr>
          <p:cNvPr id="8" name="Content Placeholder 7">
            <a:extLst>
              <a:ext uri="{FF2B5EF4-FFF2-40B4-BE49-F238E27FC236}">
                <a16:creationId xmlns:a16="http://schemas.microsoft.com/office/drawing/2014/main" id="{561FB3AA-6BB1-A02A-B35D-A8524280B3D7}"/>
              </a:ext>
            </a:extLst>
          </p:cNvPr>
          <p:cNvPicPr>
            <a:picLocks noGrp="1" noChangeAspect="1"/>
          </p:cNvPicPr>
          <p:nvPr>
            <p:ph sz="half" idx="2"/>
          </p:nvPr>
        </p:nvPicPr>
        <p:blipFill>
          <a:blip r:embed="rId3"/>
          <a:stretch>
            <a:fillRect/>
          </a:stretch>
        </p:blipFill>
        <p:spPr>
          <a:xfrm>
            <a:off x="7453093" y="1506392"/>
            <a:ext cx="3963385" cy="2853637"/>
          </a:xfrm>
        </p:spPr>
      </p:pic>
      <p:sp>
        <p:nvSpPr>
          <p:cNvPr id="10" name="TextBox 9">
            <a:extLst>
              <a:ext uri="{FF2B5EF4-FFF2-40B4-BE49-F238E27FC236}">
                <a16:creationId xmlns:a16="http://schemas.microsoft.com/office/drawing/2014/main" id="{81C9375D-EF59-A18F-431B-DD998D6348E4}"/>
              </a:ext>
            </a:extLst>
          </p:cNvPr>
          <p:cNvSpPr txBox="1"/>
          <p:nvPr/>
        </p:nvSpPr>
        <p:spPr>
          <a:xfrm>
            <a:off x="6677573" y="1156923"/>
            <a:ext cx="5353269" cy="338554"/>
          </a:xfrm>
          <a:prstGeom prst="rect">
            <a:avLst/>
          </a:prstGeom>
          <a:noFill/>
        </p:spPr>
        <p:txBody>
          <a:bodyPr wrap="square">
            <a:spAutoFit/>
          </a:bodyPr>
          <a:lstStyle/>
          <a:p>
            <a:r>
              <a:rPr lang="en-US" sz="1600" dirty="0">
                <a:solidFill>
                  <a:schemeClr val="bg1"/>
                </a:solidFill>
                <a:latin typeface="+mj-lt"/>
              </a:rPr>
              <a:t>Determine the Percent Serviceable HH for Each Census Block</a:t>
            </a:r>
          </a:p>
        </p:txBody>
      </p:sp>
      <p:sp>
        <p:nvSpPr>
          <p:cNvPr id="11" name="TextBox 10">
            <a:extLst>
              <a:ext uri="{FF2B5EF4-FFF2-40B4-BE49-F238E27FC236}">
                <a16:creationId xmlns:a16="http://schemas.microsoft.com/office/drawing/2014/main" id="{FEB61609-25E4-8AD2-52EA-923002577101}"/>
              </a:ext>
            </a:extLst>
          </p:cNvPr>
          <p:cNvSpPr txBox="1"/>
          <p:nvPr/>
        </p:nvSpPr>
        <p:spPr>
          <a:xfrm>
            <a:off x="6442842" y="4698583"/>
            <a:ext cx="5588000" cy="830997"/>
          </a:xfrm>
          <a:prstGeom prst="rect">
            <a:avLst/>
          </a:prstGeom>
          <a:noFill/>
        </p:spPr>
        <p:txBody>
          <a:bodyPr wrap="square" rtlCol="0">
            <a:spAutoFit/>
          </a:bodyPr>
          <a:lstStyle/>
          <a:p>
            <a:pPr algn="l"/>
            <a:r>
              <a:rPr lang="en-US" sz="1600" b="0" i="0" u="none" strike="noStrike" baseline="0" dirty="0">
                <a:solidFill>
                  <a:srgbClr val="00ABD5"/>
                </a:solidFill>
                <a:latin typeface="Calibri-Light"/>
              </a:rPr>
              <a:t>Length of Service Lines  ÷ Length of Roads = Percent Serviceable</a:t>
            </a:r>
          </a:p>
          <a:p>
            <a:pPr algn="l"/>
            <a:r>
              <a:rPr lang="en-US" sz="1200" b="0" i="0" u="none" strike="noStrike" baseline="0" dirty="0">
                <a:solidFill>
                  <a:srgbClr val="00ABD5"/>
                </a:solidFill>
                <a:latin typeface="Calibri-Light"/>
              </a:rPr>
              <a:t>(Within a Distance of Roads)</a:t>
            </a:r>
          </a:p>
          <a:p>
            <a:pPr algn="l"/>
            <a:endParaRPr lang="en-US" dirty="0"/>
          </a:p>
        </p:txBody>
      </p:sp>
    </p:spTree>
    <p:extLst>
      <p:ext uri="{BB962C8B-B14F-4D97-AF65-F5344CB8AC3E}">
        <p14:creationId xmlns:p14="http://schemas.microsoft.com/office/powerpoint/2010/main" val="39012630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16A340-AE00-BAE0-1F1C-BA5ACDA11BE5}"/>
              </a:ext>
            </a:extLst>
          </p:cNvPr>
          <p:cNvSpPr>
            <a:spLocks noGrp="1"/>
          </p:cNvSpPr>
          <p:nvPr>
            <p:ph idx="1"/>
          </p:nvPr>
        </p:nvSpPr>
        <p:spPr>
          <a:xfrm>
            <a:off x="406400" y="1166018"/>
            <a:ext cx="11379200" cy="4525963"/>
          </a:xfrm>
        </p:spPr>
        <p:txBody>
          <a:bodyPr/>
          <a:lstStyle/>
          <a:p>
            <a:pPr>
              <a:spcBef>
                <a:spcPts val="400"/>
              </a:spcBef>
            </a:pPr>
            <a:r>
              <a:rPr lang="en-US" sz="2300" dirty="0">
                <a:effectLst>
                  <a:outerShdw blurRad="38100" dist="38100" dir="2700000" algn="tl">
                    <a:srgbClr val="000000">
                      <a:alpha val="43137"/>
                    </a:srgbClr>
                  </a:outerShdw>
                </a:effectLst>
                <a:latin typeface="+mn-lt"/>
              </a:rPr>
              <a:t>Governmental Agencies</a:t>
            </a:r>
          </a:p>
          <a:p>
            <a:pPr lvl="1">
              <a:spcBef>
                <a:spcPts val="400"/>
              </a:spcBef>
            </a:pPr>
            <a:r>
              <a:rPr lang="en-US" sz="2300" dirty="0">
                <a:effectLst>
                  <a:outerShdw blurRad="38100" dist="38100" dir="2700000" algn="tl">
                    <a:srgbClr val="000000">
                      <a:alpha val="43137"/>
                    </a:srgbClr>
                  </a:outerShdw>
                </a:effectLst>
                <a:latin typeface="+mn-lt"/>
              </a:rPr>
              <a:t>City</a:t>
            </a:r>
          </a:p>
          <a:p>
            <a:pPr lvl="1">
              <a:spcBef>
                <a:spcPts val="400"/>
              </a:spcBef>
            </a:pPr>
            <a:r>
              <a:rPr lang="en-US" sz="2300" dirty="0">
                <a:effectLst>
                  <a:outerShdw blurRad="38100" dist="38100" dir="2700000" algn="tl">
                    <a:srgbClr val="000000">
                      <a:alpha val="43137"/>
                    </a:srgbClr>
                  </a:outerShdw>
                </a:effectLst>
                <a:latin typeface="+mn-lt"/>
              </a:rPr>
              <a:t>County</a:t>
            </a:r>
          </a:p>
          <a:p>
            <a:pPr lvl="1">
              <a:spcBef>
                <a:spcPts val="400"/>
              </a:spcBef>
            </a:pPr>
            <a:r>
              <a:rPr lang="en-US" sz="2300" dirty="0">
                <a:effectLst>
                  <a:outerShdw blurRad="38100" dist="38100" dir="2700000" algn="tl">
                    <a:srgbClr val="000000">
                      <a:alpha val="43137"/>
                    </a:srgbClr>
                  </a:outerShdw>
                </a:effectLst>
                <a:latin typeface="+mn-lt"/>
              </a:rPr>
              <a:t>Water and Sewer/Sanitation District</a:t>
            </a:r>
          </a:p>
          <a:p>
            <a:pPr lvl="1">
              <a:spcBef>
                <a:spcPts val="400"/>
              </a:spcBef>
            </a:pPr>
            <a:r>
              <a:rPr lang="en-US" sz="2300" dirty="0">
                <a:effectLst>
                  <a:outerShdw blurRad="38100" dist="38100" dir="2700000" algn="tl">
                    <a:srgbClr val="000000">
                      <a:alpha val="43137"/>
                    </a:srgbClr>
                  </a:outerShdw>
                </a:effectLst>
                <a:latin typeface="+mn-lt"/>
              </a:rPr>
              <a:t>Water Association</a:t>
            </a:r>
          </a:p>
          <a:p>
            <a:pPr lvl="1">
              <a:spcBef>
                <a:spcPts val="400"/>
              </a:spcBef>
            </a:pPr>
            <a:r>
              <a:rPr lang="en-US" sz="2300" dirty="0">
                <a:effectLst>
                  <a:outerShdw blurRad="38100" dist="38100" dir="2700000" algn="tl">
                    <a:srgbClr val="000000">
                      <a:alpha val="43137"/>
                    </a:srgbClr>
                  </a:outerShdw>
                </a:effectLst>
                <a:latin typeface="+mn-lt"/>
              </a:rPr>
              <a:t>Water Commission</a:t>
            </a:r>
          </a:p>
          <a:p>
            <a:pPr marL="0" indent="0">
              <a:spcBef>
                <a:spcPts val="400"/>
              </a:spcBef>
              <a:buNone/>
            </a:pPr>
            <a:endParaRPr lang="en-US" sz="2300" dirty="0">
              <a:effectLst>
                <a:outerShdw blurRad="38100" dist="38100" dir="2700000" algn="tl">
                  <a:srgbClr val="000000">
                    <a:alpha val="43137"/>
                  </a:srgbClr>
                </a:outerShdw>
              </a:effectLst>
              <a:latin typeface="+mn-lt"/>
            </a:endParaRPr>
          </a:p>
          <a:p>
            <a:pPr>
              <a:spcBef>
                <a:spcPts val="400"/>
              </a:spcBef>
            </a:pPr>
            <a:r>
              <a:rPr lang="en-US" sz="2300" dirty="0">
                <a:effectLst>
                  <a:outerShdw blurRad="38100" dist="38100" dir="2700000" algn="tl">
                    <a:srgbClr val="000000">
                      <a:alpha val="43137"/>
                    </a:srgbClr>
                  </a:outerShdw>
                </a:effectLst>
                <a:latin typeface="+mn-lt"/>
              </a:rPr>
              <a:t>For the CWSRF or DWSRF Programs, the project MUST BE listed on the SRF Priority List </a:t>
            </a:r>
            <a:endParaRPr lang="en-US" sz="2300" dirty="0">
              <a:solidFill>
                <a:srgbClr val="DFDA00"/>
              </a:solidFill>
              <a:effectLst>
                <a:outerShdw blurRad="38100" dist="38100" dir="2700000" algn="tl">
                  <a:srgbClr val="000000">
                    <a:alpha val="43137"/>
                  </a:srgbClr>
                </a:outerShdw>
              </a:effectLst>
              <a:latin typeface="+mn-lt"/>
            </a:endParaRPr>
          </a:p>
        </p:txBody>
      </p:sp>
      <p:sp>
        <p:nvSpPr>
          <p:cNvPr id="3" name="Title 2">
            <a:extLst>
              <a:ext uri="{FF2B5EF4-FFF2-40B4-BE49-F238E27FC236}">
                <a16:creationId xmlns:a16="http://schemas.microsoft.com/office/drawing/2014/main" id="{C83673F6-096F-7DFA-853E-13E505B534D0}"/>
              </a:ext>
            </a:extLst>
          </p:cNvPr>
          <p:cNvSpPr>
            <a:spLocks noGrp="1"/>
          </p:cNvSpPr>
          <p:nvPr>
            <p:ph type="title"/>
          </p:nvPr>
        </p:nvSpPr>
        <p:spPr>
          <a:xfrm>
            <a:off x="62450" y="97071"/>
            <a:ext cx="12046691" cy="715962"/>
          </a:xfrm>
        </p:spPr>
        <p:txBody>
          <a:bodyPr/>
          <a:lstStyle/>
          <a:p>
            <a:pPr algn="ctr"/>
            <a:r>
              <a:rPr lang="en-US" dirty="0">
                <a:solidFill>
                  <a:schemeClr val="bg1">
                    <a:lumMod val="85000"/>
                  </a:schemeClr>
                </a:solidFill>
                <a:effectLst>
                  <a:outerShdw blurRad="38100" dist="38100" dir="2700000" algn="tl">
                    <a:srgbClr val="000000">
                      <a:alpha val="43137"/>
                    </a:srgbClr>
                  </a:outerShdw>
                </a:effectLst>
                <a:latin typeface="+mn-lt"/>
              </a:rPr>
              <a:t>Eligibilities </a:t>
            </a:r>
          </a:p>
        </p:txBody>
      </p:sp>
      <p:sp>
        <p:nvSpPr>
          <p:cNvPr id="4" name="TextBox 3">
            <a:extLst>
              <a:ext uri="{FF2B5EF4-FFF2-40B4-BE49-F238E27FC236}">
                <a16:creationId xmlns:a16="http://schemas.microsoft.com/office/drawing/2014/main" id="{270DAF7E-3B4D-8EFC-70F7-91FBACE0552B}"/>
              </a:ext>
            </a:extLst>
          </p:cNvPr>
          <p:cNvSpPr txBox="1"/>
          <p:nvPr/>
        </p:nvSpPr>
        <p:spPr>
          <a:xfrm rot="739554">
            <a:off x="6816212" y="1660978"/>
            <a:ext cx="4006955" cy="830997"/>
          </a:xfrm>
          <a:prstGeom prst="rect">
            <a:avLst/>
          </a:prstGeom>
          <a:noFill/>
        </p:spPr>
        <p:txBody>
          <a:bodyPr wrap="square" rtlCol="0">
            <a:spAutoFit/>
          </a:bodyPr>
          <a:lstStyle/>
          <a:p>
            <a:pPr algn="ctr"/>
            <a:r>
              <a:rPr lang="en-US" sz="2400" b="1" dirty="0">
                <a:solidFill>
                  <a:srgbClr val="DFDA00"/>
                </a:solidFill>
                <a:latin typeface="Abadi" panose="020B0604020104020204" pitchFamily="34" charset="0"/>
              </a:rPr>
              <a:t>DWSRF Projects Primarily for Growth or Fire Suppression</a:t>
            </a:r>
          </a:p>
        </p:txBody>
      </p:sp>
      <p:pic>
        <p:nvPicPr>
          <p:cNvPr id="6" name="Picture 5" descr="Shape&#10;&#10;Description automatically generated">
            <a:extLst>
              <a:ext uri="{FF2B5EF4-FFF2-40B4-BE49-F238E27FC236}">
                <a16:creationId xmlns:a16="http://schemas.microsoft.com/office/drawing/2014/main" id="{53872C8C-C142-733C-C502-1D21A5846873}"/>
              </a:ext>
            </a:extLst>
          </p:cNvPr>
          <p:cNvPicPr>
            <a:picLocks noChangeAspect="1"/>
          </p:cNvPicPr>
          <p:nvPr/>
        </p:nvPicPr>
        <p:blipFill>
          <a:blip r:embed="rId2" cstate="print">
            <a:alphaModFix amt="78000"/>
            <a:extLst>
              <a:ext uri="{28A0092B-C50C-407E-A947-70E740481C1C}">
                <a14:useLocalDpi xmlns:a14="http://schemas.microsoft.com/office/drawing/2010/main" val="0"/>
              </a:ext>
            </a:extLst>
          </a:blip>
          <a:stretch>
            <a:fillRect/>
          </a:stretch>
        </p:blipFill>
        <p:spPr>
          <a:xfrm rot="732465">
            <a:off x="7301447" y="624723"/>
            <a:ext cx="3036484" cy="3036484"/>
          </a:xfrm>
          <a:prstGeom prst="rect">
            <a:avLst/>
          </a:prstGeom>
          <a:noFill/>
        </p:spPr>
      </p:pic>
    </p:spTree>
    <p:extLst>
      <p:ext uri="{BB962C8B-B14F-4D97-AF65-F5344CB8AC3E}">
        <p14:creationId xmlns:p14="http://schemas.microsoft.com/office/powerpoint/2010/main" val="422466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800" dirty="0"/>
              <a:t>GIS Data Integration and Overlays</a:t>
            </a:r>
          </a:p>
          <a:p>
            <a:pPr marL="0" indent="0">
              <a:buNone/>
            </a:pPr>
            <a:endParaRPr lang="en-US" sz="1400" dirty="0"/>
          </a:p>
          <a:p>
            <a:pPr lvl="1"/>
            <a:r>
              <a:rPr lang="en-US" sz="2400" dirty="0"/>
              <a:t>Examples of GIS data we use for analysis and visualization (external sources):</a:t>
            </a:r>
          </a:p>
          <a:p>
            <a:pPr lvl="1"/>
            <a:r>
              <a:rPr lang="en-US" dirty="0"/>
              <a:t>Impacts TAB</a:t>
            </a:r>
          </a:p>
          <a:p>
            <a:pPr lvl="1"/>
            <a:endParaRPr lang="en-US" sz="2400" dirty="0"/>
          </a:p>
          <a:p>
            <a:pPr lvl="2"/>
            <a:r>
              <a:rPr lang="en-US" sz="2000" dirty="0"/>
              <a:t>Census tracts/blocks</a:t>
            </a:r>
          </a:p>
          <a:p>
            <a:pPr lvl="2"/>
            <a:r>
              <a:rPr lang="en-US" sz="2000" dirty="0"/>
              <a:t>County boundaries</a:t>
            </a:r>
          </a:p>
          <a:p>
            <a:pPr lvl="2"/>
            <a:r>
              <a:rPr lang="en-US" sz="2000" dirty="0"/>
              <a:t>City boundaries</a:t>
            </a:r>
          </a:p>
          <a:p>
            <a:pPr lvl="2"/>
            <a:r>
              <a:rPr lang="en-US" sz="2000" dirty="0"/>
              <a:t>Legislative districts</a:t>
            </a:r>
          </a:p>
          <a:p>
            <a:pPr lvl="2"/>
            <a:r>
              <a:rPr lang="en-US" sz="2000" dirty="0"/>
              <a:t>HUC watersheds</a:t>
            </a:r>
          </a:p>
          <a:p>
            <a:pPr lvl="2"/>
            <a:r>
              <a:rPr lang="en-US" sz="2000" dirty="0"/>
              <a:t>Roads – KY Transportation Cabinet (KYTC)</a:t>
            </a:r>
          </a:p>
        </p:txBody>
      </p:sp>
      <p:sp>
        <p:nvSpPr>
          <p:cNvPr id="3" name="Title 2"/>
          <p:cNvSpPr>
            <a:spLocks noGrp="1"/>
          </p:cNvSpPr>
          <p:nvPr>
            <p:ph type="title"/>
          </p:nvPr>
        </p:nvSpPr>
        <p:spPr/>
        <p:txBody>
          <a:bodyPr/>
          <a:lstStyle/>
          <a:p>
            <a:r>
              <a:rPr lang="en-US" dirty="0"/>
              <a:t>WRIS Portal: GIS</a:t>
            </a:r>
          </a:p>
        </p:txBody>
      </p:sp>
      <p:pic>
        <p:nvPicPr>
          <p:cNvPr id="5" name="Picture 4">
            <a:extLst>
              <a:ext uri="{FF2B5EF4-FFF2-40B4-BE49-F238E27FC236}">
                <a16:creationId xmlns:a16="http://schemas.microsoft.com/office/drawing/2014/main" id="{D71AEB49-B5A5-CF57-E532-6965BE3FE5BD}"/>
              </a:ext>
            </a:extLst>
          </p:cNvPr>
          <p:cNvPicPr>
            <a:picLocks noChangeAspect="1"/>
          </p:cNvPicPr>
          <p:nvPr/>
        </p:nvPicPr>
        <p:blipFill>
          <a:blip r:embed="rId3"/>
          <a:stretch>
            <a:fillRect/>
          </a:stretch>
        </p:blipFill>
        <p:spPr>
          <a:xfrm>
            <a:off x="5182342" y="2445327"/>
            <a:ext cx="3086100" cy="2133600"/>
          </a:xfrm>
          <a:prstGeom prst="rect">
            <a:avLst/>
          </a:prstGeom>
        </p:spPr>
      </p:pic>
      <p:pic>
        <p:nvPicPr>
          <p:cNvPr id="7" name="Picture 6">
            <a:extLst>
              <a:ext uri="{FF2B5EF4-FFF2-40B4-BE49-F238E27FC236}">
                <a16:creationId xmlns:a16="http://schemas.microsoft.com/office/drawing/2014/main" id="{B566FFCD-BB9A-6D18-750A-E85986719DEF}"/>
              </a:ext>
            </a:extLst>
          </p:cNvPr>
          <p:cNvPicPr>
            <a:picLocks noChangeAspect="1"/>
          </p:cNvPicPr>
          <p:nvPr/>
        </p:nvPicPr>
        <p:blipFill>
          <a:blip r:embed="rId4"/>
          <a:stretch>
            <a:fillRect/>
          </a:stretch>
        </p:blipFill>
        <p:spPr>
          <a:xfrm>
            <a:off x="8693788" y="2564389"/>
            <a:ext cx="2238375" cy="1895475"/>
          </a:xfrm>
          <a:prstGeom prst="rect">
            <a:avLst/>
          </a:prstGeom>
        </p:spPr>
      </p:pic>
    </p:spTree>
    <p:extLst>
      <p:ext uri="{BB962C8B-B14F-4D97-AF65-F5344CB8AC3E}">
        <p14:creationId xmlns:p14="http://schemas.microsoft.com/office/powerpoint/2010/main" val="33625320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3000" dirty="0"/>
              <a:t>How are the GIS public web maps and portal components updated?</a:t>
            </a:r>
          </a:p>
          <a:p>
            <a:pPr lvl="1"/>
            <a:r>
              <a:rPr lang="en-US" sz="2600" dirty="0"/>
              <a:t>Current Methodology Esri ArcMap 10.8.2</a:t>
            </a:r>
          </a:p>
          <a:p>
            <a:pPr lvl="2"/>
            <a:r>
              <a:rPr lang="en-US" sz="2200" dirty="0"/>
              <a:t>Disconnected Editing - Check-in/Check-out Process</a:t>
            </a:r>
          </a:p>
          <a:p>
            <a:pPr lvl="2"/>
            <a:r>
              <a:rPr lang="en-US" sz="2200" dirty="0"/>
              <a:t>Output is Personal Geodatabase (MDB and MXD)</a:t>
            </a:r>
          </a:p>
          <a:p>
            <a:pPr lvl="2"/>
            <a:r>
              <a:rPr lang="en-US" sz="2200" dirty="0"/>
              <a:t>ADDs have an opportunity to check-in their data twice a month</a:t>
            </a:r>
          </a:p>
          <a:p>
            <a:pPr lvl="2"/>
            <a:endParaRPr lang="en-US" sz="2200" dirty="0"/>
          </a:p>
          <a:p>
            <a:pPr lvl="1"/>
            <a:r>
              <a:rPr lang="en-US" sz="2600" dirty="0"/>
              <a:t>New Methodology Esri ArcGIS Pro 3.x  </a:t>
            </a:r>
          </a:p>
          <a:p>
            <a:pPr lvl="2"/>
            <a:r>
              <a:rPr lang="en-US" sz="2200" dirty="0"/>
              <a:t>Output is File Geodatabase (FGDB)</a:t>
            </a:r>
          </a:p>
          <a:p>
            <a:pPr lvl="2"/>
            <a:r>
              <a:rPr lang="en-US" sz="2200" dirty="0"/>
              <a:t>Disconnected Editing / One-way / Two-way replication are options</a:t>
            </a:r>
          </a:p>
          <a:p>
            <a:pPr lvl="2"/>
            <a:r>
              <a:rPr lang="en-US" sz="2200" dirty="0"/>
              <a:t>Migration must be complete by March 2026 </a:t>
            </a:r>
          </a:p>
        </p:txBody>
      </p:sp>
      <p:sp>
        <p:nvSpPr>
          <p:cNvPr id="3" name="Title 2"/>
          <p:cNvSpPr>
            <a:spLocks noGrp="1"/>
          </p:cNvSpPr>
          <p:nvPr>
            <p:ph type="title"/>
          </p:nvPr>
        </p:nvSpPr>
        <p:spPr/>
        <p:txBody>
          <a:bodyPr/>
          <a:lstStyle/>
          <a:p>
            <a:r>
              <a:rPr lang="en-US" dirty="0"/>
              <a:t>WRIS Portal: GIS</a:t>
            </a:r>
          </a:p>
        </p:txBody>
      </p:sp>
    </p:spTree>
    <p:extLst>
      <p:ext uri="{BB962C8B-B14F-4D97-AF65-F5344CB8AC3E}">
        <p14:creationId xmlns:p14="http://schemas.microsoft.com/office/powerpoint/2010/main" val="13236460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0" y="0"/>
            <a:ext cx="12192000" cy="5633357"/>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7200" dirty="0">
                <a:solidFill>
                  <a:schemeClr val="bg1"/>
                </a:solidFill>
              </a:rPr>
              <a:t>The WRIS is a </a:t>
            </a:r>
            <a:r>
              <a:rPr lang="en-US" sz="7200" u="sng" dirty="0">
                <a:solidFill>
                  <a:schemeClr val="bg1"/>
                </a:solidFill>
              </a:rPr>
              <a:t>Planning</a:t>
            </a:r>
            <a:r>
              <a:rPr lang="en-US" sz="7200" dirty="0">
                <a:solidFill>
                  <a:schemeClr val="bg1"/>
                </a:solidFill>
              </a:rPr>
              <a:t> Tool!</a:t>
            </a:r>
          </a:p>
        </p:txBody>
      </p:sp>
    </p:spTree>
    <p:extLst>
      <p:ext uri="{BB962C8B-B14F-4D97-AF65-F5344CB8AC3E}">
        <p14:creationId xmlns:p14="http://schemas.microsoft.com/office/powerpoint/2010/main" val="8507510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5072A5-1719-4C6E-FEB9-D5D246D8E64F}"/>
              </a:ext>
            </a:extLst>
          </p:cNvPr>
          <p:cNvSpPr>
            <a:spLocks noGrp="1"/>
          </p:cNvSpPr>
          <p:nvPr>
            <p:ph sz="half" idx="1"/>
          </p:nvPr>
        </p:nvSpPr>
        <p:spPr>
          <a:xfrm>
            <a:off x="406400" y="990601"/>
            <a:ext cx="5588000" cy="2246585"/>
          </a:xfrm>
        </p:spPr>
        <p:txBody>
          <a:bodyPr/>
          <a:lstStyle/>
          <a:p>
            <a:pPr marL="57150" indent="0" algn="ctr">
              <a:buNone/>
            </a:pPr>
            <a:r>
              <a:rPr lang="en-US" dirty="0">
                <a:solidFill>
                  <a:schemeClr val="bg1"/>
                </a:solidFill>
              </a:rPr>
              <a:t>Thomas A. Schubert</a:t>
            </a:r>
          </a:p>
          <a:p>
            <a:pPr marL="0" marR="0" indent="0" algn="ctr">
              <a:spcBef>
                <a:spcPts val="0"/>
              </a:spcBef>
              <a:spcAft>
                <a:spcPts val="0"/>
              </a:spcAft>
              <a:buNone/>
            </a:pPr>
            <a:r>
              <a:rPr lang="en-US" sz="2800" kern="100" dirty="0">
                <a:solidFill>
                  <a:schemeClr val="bg1"/>
                </a:solidFill>
                <a:effectLst/>
                <a:ea typeface="Times New Roman" panose="02020603050405020304" pitchFamily="18" charset="0"/>
                <a:cs typeface="Times New Roman" panose="02020603050405020304" pitchFamily="18" charset="0"/>
              </a:rPr>
              <a:t>Geoprocessing Specialist III</a:t>
            </a:r>
          </a:p>
          <a:p>
            <a:pPr marL="0" marR="0" indent="0" algn="ctr">
              <a:spcBef>
                <a:spcPts val="0"/>
              </a:spcBef>
              <a:spcAft>
                <a:spcPts val="0"/>
              </a:spcAft>
              <a:buNone/>
            </a:pPr>
            <a:r>
              <a:rPr lang="en-US" dirty="0"/>
              <a:t>502-892-3640</a:t>
            </a:r>
            <a:endParaRPr lang="en-US" kern="100" dirty="0">
              <a:cs typeface="Times New Roman" panose="02020603050405020304" pitchFamily="18" charset="0"/>
            </a:endParaRPr>
          </a:p>
          <a:p>
            <a:pPr marL="0" marR="0" indent="0" algn="ctr">
              <a:spcBef>
                <a:spcPts val="0"/>
              </a:spcBef>
              <a:spcAft>
                <a:spcPts val="0"/>
              </a:spcAft>
              <a:buNone/>
            </a:pPr>
            <a:r>
              <a:rPr lang="en-US" sz="2800" kern="100" dirty="0">
                <a:solidFill>
                  <a:srgbClr val="FFFF00"/>
                </a:solidFill>
                <a:effectLst/>
                <a:ea typeface="Aptos" panose="020B0004020202020204" pitchFamily="34" charset="0"/>
                <a:cs typeface="Times New Roman" panose="02020603050405020304" pitchFamily="18" charset="0"/>
              </a:rPr>
              <a:t>thomas.schubert@ky.gov</a:t>
            </a:r>
          </a:p>
          <a:p>
            <a:endParaRPr lang="en-US" dirty="0"/>
          </a:p>
        </p:txBody>
      </p:sp>
      <p:sp>
        <p:nvSpPr>
          <p:cNvPr id="3" name="Content Placeholder 2">
            <a:extLst>
              <a:ext uri="{FF2B5EF4-FFF2-40B4-BE49-F238E27FC236}">
                <a16:creationId xmlns:a16="http://schemas.microsoft.com/office/drawing/2014/main" id="{527128C4-2129-48B5-D843-C4B7AC696C95}"/>
              </a:ext>
            </a:extLst>
          </p:cNvPr>
          <p:cNvSpPr>
            <a:spLocks noGrp="1"/>
          </p:cNvSpPr>
          <p:nvPr>
            <p:ph sz="half" idx="2"/>
          </p:nvPr>
        </p:nvSpPr>
        <p:spPr>
          <a:xfrm>
            <a:off x="6197600" y="990601"/>
            <a:ext cx="5588000" cy="2246585"/>
          </a:xfrm>
        </p:spPr>
        <p:txBody>
          <a:bodyPr/>
          <a:lstStyle/>
          <a:p>
            <a:pPr marL="57150" indent="0" algn="ctr">
              <a:buNone/>
            </a:pPr>
            <a:r>
              <a:rPr lang="en-US" dirty="0">
                <a:solidFill>
                  <a:schemeClr val="bg1"/>
                </a:solidFill>
              </a:rPr>
              <a:t>Don Schierer</a:t>
            </a:r>
          </a:p>
          <a:p>
            <a:pPr marL="0" marR="0" indent="0" algn="ctr">
              <a:spcBef>
                <a:spcPts val="0"/>
              </a:spcBef>
              <a:spcAft>
                <a:spcPts val="0"/>
              </a:spcAft>
              <a:buNone/>
            </a:pPr>
            <a:r>
              <a:rPr lang="en-US" dirty="0"/>
              <a:t>Resource Management Analyst III</a:t>
            </a:r>
          </a:p>
          <a:p>
            <a:pPr marL="0" marR="0" indent="0" algn="ctr">
              <a:spcBef>
                <a:spcPts val="0"/>
              </a:spcBef>
              <a:spcAft>
                <a:spcPts val="0"/>
              </a:spcAft>
              <a:buNone/>
            </a:pPr>
            <a:r>
              <a:rPr lang="en-US" dirty="0"/>
              <a:t>502-892-3486</a:t>
            </a:r>
          </a:p>
          <a:p>
            <a:pPr marL="0" marR="0" indent="0" algn="ctr">
              <a:spcBef>
                <a:spcPts val="0"/>
              </a:spcBef>
              <a:spcAft>
                <a:spcPts val="0"/>
              </a:spcAft>
              <a:buNone/>
            </a:pPr>
            <a:r>
              <a:rPr lang="en-US" kern="100" dirty="0">
                <a:solidFill>
                  <a:srgbClr val="FFFF00"/>
                </a:solidFill>
                <a:cs typeface="Times New Roman" panose="02020603050405020304" pitchFamily="18" charset="0"/>
              </a:rPr>
              <a:t>donald.schierer@ky.gov</a:t>
            </a:r>
          </a:p>
        </p:txBody>
      </p:sp>
      <p:sp>
        <p:nvSpPr>
          <p:cNvPr id="5" name="TextBox 4">
            <a:extLst>
              <a:ext uri="{FF2B5EF4-FFF2-40B4-BE49-F238E27FC236}">
                <a16:creationId xmlns:a16="http://schemas.microsoft.com/office/drawing/2014/main" id="{E06087A7-9A29-9B02-B592-6FC17E2C085B}"/>
              </a:ext>
            </a:extLst>
          </p:cNvPr>
          <p:cNvSpPr txBox="1"/>
          <p:nvPr/>
        </p:nvSpPr>
        <p:spPr>
          <a:xfrm>
            <a:off x="3521256" y="3237186"/>
            <a:ext cx="5149487" cy="2031325"/>
          </a:xfrm>
          <a:prstGeom prst="rect">
            <a:avLst/>
          </a:prstGeom>
          <a:noFill/>
        </p:spPr>
        <p:txBody>
          <a:bodyPr wrap="none" rtlCol="0">
            <a:spAutoFit/>
          </a:bodyPr>
          <a:lstStyle/>
          <a:p>
            <a:pPr marL="57150" indent="0" algn="ctr">
              <a:buFont typeface="Arial" pitchFamily="34" charset="0"/>
              <a:buNone/>
            </a:pPr>
            <a:r>
              <a:rPr lang="en-US" sz="3600" dirty="0">
                <a:solidFill>
                  <a:schemeClr val="bg1"/>
                </a:solidFill>
              </a:rPr>
              <a:t>100 Airport Road 3</a:t>
            </a:r>
            <a:r>
              <a:rPr lang="en-US" sz="3600" baseline="30000" dirty="0">
                <a:solidFill>
                  <a:schemeClr val="bg1"/>
                </a:solidFill>
              </a:rPr>
              <a:t>rd</a:t>
            </a:r>
            <a:r>
              <a:rPr lang="en-US" sz="3600" dirty="0">
                <a:solidFill>
                  <a:schemeClr val="bg1"/>
                </a:solidFill>
              </a:rPr>
              <a:t> Floor</a:t>
            </a:r>
          </a:p>
          <a:p>
            <a:pPr marL="57150" indent="0" algn="ctr">
              <a:buFont typeface="Arial" pitchFamily="34" charset="0"/>
              <a:buNone/>
            </a:pPr>
            <a:r>
              <a:rPr lang="en-US" sz="3600" dirty="0">
                <a:solidFill>
                  <a:schemeClr val="bg1"/>
                </a:solidFill>
              </a:rPr>
              <a:t>Frankfort, KY 40601</a:t>
            </a:r>
          </a:p>
          <a:p>
            <a:pPr marL="57150" algn="ctr"/>
            <a:r>
              <a:rPr lang="en-US" sz="3600" dirty="0">
                <a:hlinkClick r:id="rId2"/>
              </a:rPr>
              <a:t>https://kia.ky.gov</a:t>
            </a:r>
            <a:endParaRPr lang="en-US" sz="3600" dirty="0">
              <a:solidFill>
                <a:schemeClr val="bg1"/>
              </a:solidFill>
            </a:endParaRPr>
          </a:p>
          <a:p>
            <a:endParaRPr lang="en-US" dirty="0"/>
          </a:p>
        </p:txBody>
      </p:sp>
    </p:spTree>
    <p:extLst>
      <p:ext uri="{BB962C8B-B14F-4D97-AF65-F5344CB8AC3E}">
        <p14:creationId xmlns:p14="http://schemas.microsoft.com/office/powerpoint/2010/main" val="14083078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6400" y="1011621"/>
            <a:ext cx="7224110" cy="4525963"/>
          </a:xfrm>
        </p:spPr>
        <p:txBody>
          <a:bodyPr/>
          <a:lstStyle/>
          <a:p>
            <a:r>
              <a:rPr lang="en-US" sz="2000" dirty="0"/>
              <a:t>(KIA) Kentucky Infrastructure Authority</a:t>
            </a:r>
          </a:p>
          <a:p>
            <a:pPr lvl="1"/>
            <a:r>
              <a:rPr lang="en-US" sz="1600" dirty="0"/>
              <a:t>That’s us!</a:t>
            </a:r>
          </a:p>
          <a:p>
            <a:r>
              <a:rPr lang="en-US" sz="2000" dirty="0"/>
              <a:t>(DOW) Division of Water</a:t>
            </a:r>
          </a:p>
          <a:p>
            <a:r>
              <a:rPr lang="en-US" sz="2000" dirty="0"/>
              <a:t>(ADD) Area Development District</a:t>
            </a:r>
          </a:p>
          <a:p>
            <a:pPr lvl="1"/>
            <a:r>
              <a:rPr lang="en-US" sz="1600" dirty="0"/>
              <a:t>Regional quasi government agency contracted with KIA (15 in KY)</a:t>
            </a:r>
          </a:p>
          <a:p>
            <a:r>
              <a:rPr lang="en-US" sz="2000" dirty="0"/>
              <a:t>(WRIS) Water Resource Information System</a:t>
            </a:r>
          </a:p>
          <a:p>
            <a:pPr lvl="1"/>
            <a:r>
              <a:rPr lang="en-US" sz="1600" dirty="0"/>
              <a:t>Database developed to house system and project data</a:t>
            </a:r>
          </a:p>
          <a:p>
            <a:pPr lvl="1"/>
            <a:r>
              <a:rPr lang="en-US" sz="1600" dirty="0"/>
              <a:t>WRIS Portal is the web interface of the WRIS</a:t>
            </a:r>
          </a:p>
          <a:p>
            <a:r>
              <a:rPr lang="en-US" sz="2000" dirty="0"/>
              <a:t>(GIS) Geographic Information System</a:t>
            </a:r>
          </a:p>
          <a:p>
            <a:pPr lvl="1"/>
            <a:r>
              <a:rPr lang="en-US" sz="1600" dirty="0"/>
              <a:t>Mapping component that’s integrated into the WRIS</a:t>
            </a:r>
          </a:p>
          <a:p>
            <a:r>
              <a:rPr lang="en-US" sz="2000" dirty="0"/>
              <a:t>(GPS) Global Positioning System</a:t>
            </a:r>
          </a:p>
          <a:p>
            <a:pPr lvl="1"/>
            <a:r>
              <a:rPr lang="en-US" sz="1600" dirty="0"/>
              <a:t>Devices used to accurately map existing system features</a:t>
            </a:r>
          </a:p>
          <a:p>
            <a:pPr marL="0" indent="0">
              <a:buNone/>
            </a:pPr>
            <a:endParaRPr lang="en-US" sz="2800" dirty="0"/>
          </a:p>
        </p:txBody>
      </p:sp>
      <p:sp>
        <p:nvSpPr>
          <p:cNvPr id="3" name="Title 2"/>
          <p:cNvSpPr>
            <a:spLocks noGrp="1"/>
          </p:cNvSpPr>
          <p:nvPr>
            <p:ph type="title"/>
          </p:nvPr>
        </p:nvSpPr>
        <p:spPr/>
        <p:txBody>
          <a:bodyPr/>
          <a:lstStyle/>
          <a:p>
            <a:r>
              <a:rPr lang="en-US" dirty="0"/>
              <a:t>Key Acronyms</a:t>
            </a:r>
          </a:p>
        </p:txBody>
      </p:sp>
    </p:spTree>
    <p:extLst>
      <p:ext uri="{BB962C8B-B14F-4D97-AF65-F5344CB8AC3E}">
        <p14:creationId xmlns:p14="http://schemas.microsoft.com/office/powerpoint/2010/main" val="888173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5CBCC8-CC8D-0EAF-DB15-93887E19E24D}"/>
              </a:ext>
            </a:extLst>
          </p:cNvPr>
          <p:cNvSpPr>
            <a:spLocks noGrp="1"/>
          </p:cNvSpPr>
          <p:nvPr>
            <p:ph type="title"/>
          </p:nvPr>
        </p:nvSpPr>
        <p:spPr>
          <a:xfrm>
            <a:off x="79229" y="71904"/>
            <a:ext cx="12038789" cy="715962"/>
          </a:xfrm>
        </p:spPr>
        <p:txBody>
          <a:bodyPr/>
          <a:lstStyle/>
          <a:p>
            <a:pPr algn="ctr"/>
            <a:r>
              <a:rPr lang="en-US" dirty="0">
                <a:solidFill>
                  <a:schemeClr val="bg1">
                    <a:lumMod val="85000"/>
                  </a:schemeClr>
                </a:solidFill>
                <a:effectLst>
                  <a:outerShdw blurRad="38100" dist="38100" dir="2700000" algn="tl">
                    <a:srgbClr val="000000">
                      <a:alpha val="43137"/>
                    </a:srgbClr>
                  </a:outerShdw>
                </a:effectLst>
                <a:latin typeface="+mn-lt"/>
              </a:rPr>
              <a:t>SRF Priorities </a:t>
            </a:r>
          </a:p>
        </p:txBody>
      </p:sp>
      <p:grpSp>
        <p:nvGrpSpPr>
          <p:cNvPr id="9" name="Group 8">
            <a:extLst>
              <a:ext uri="{FF2B5EF4-FFF2-40B4-BE49-F238E27FC236}">
                <a16:creationId xmlns:a16="http://schemas.microsoft.com/office/drawing/2014/main" id="{E2B1B225-FD49-2C5D-FB4B-EA69CDF8FC97}"/>
              </a:ext>
            </a:extLst>
          </p:cNvPr>
          <p:cNvGrpSpPr/>
          <p:nvPr/>
        </p:nvGrpSpPr>
        <p:grpSpPr>
          <a:xfrm>
            <a:off x="2662879" y="1109708"/>
            <a:ext cx="6211901" cy="4380487"/>
            <a:chOff x="1529697" y="1204957"/>
            <a:chExt cx="5522893" cy="4033615"/>
          </a:xfrm>
        </p:grpSpPr>
        <p:sp>
          <p:nvSpPr>
            <p:cNvPr id="7" name="Oval 6">
              <a:extLst>
                <a:ext uri="{FF2B5EF4-FFF2-40B4-BE49-F238E27FC236}">
                  <a16:creationId xmlns:a16="http://schemas.microsoft.com/office/drawing/2014/main" id="{C2E3B15B-8967-9BB9-FCC6-B4C8F9B0838B}"/>
                </a:ext>
              </a:extLst>
            </p:cNvPr>
            <p:cNvSpPr/>
            <p:nvPr/>
          </p:nvSpPr>
          <p:spPr>
            <a:xfrm>
              <a:off x="1529697" y="1204957"/>
              <a:ext cx="4221623" cy="4033615"/>
            </a:xfrm>
            <a:prstGeom prst="ellipse">
              <a:avLst/>
            </a:prstGeom>
            <a:solidFill>
              <a:srgbClr val="00B050">
                <a:alpha val="4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8" name="Oval 7">
              <a:extLst>
                <a:ext uri="{FF2B5EF4-FFF2-40B4-BE49-F238E27FC236}">
                  <a16:creationId xmlns:a16="http://schemas.microsoft.com/office/drawing/2014/main" id="{AAD98258-45A0-F0DB-A8D5-BE9E3741091B}"/>
                </a:ext>
              </a:extLst>
            </p:cNvPr>
            <p:cNvSpPr/>
            <p:nvPr/>
          </p:nvSpPr>
          <p:spPr>
            <a:xfrm>
              <a:off x="2830967" y="1204957"/>
              <a:ext cx="4221623" cy="4033615"/>
            </a:xfrm>
            <a:prstGeom prst="ellipse">
              <a:avLst/>
            </a:prstGeom>
            <a:solidFill>
              <a:srgbClr val="00B0F0">
                <a:alpha val="3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grpSp>
      <p:sp>
        <p:nvSpPr>
          <p:cNvPr id="10" name="TextBox 9">
            <a:extLst>
              <a:ext uri="{FF2B5EF4-FFF2-40B4-BE49-F238E27FC236}">
                <a16:creationId xmlns:a16="http://schemas.microsoft.com/office/drawing/2014/main" id="{8BB01D3B-C95A-2D57-D6FE-763F052F0909}"/>
              </a:ext>
            </a:extLst>
          </p:cNvPr>
          <p:cNvSpPr txBox="1"/>
          <p:nvPr/>
        </p:nvSpPr>
        <p:spPr>
          <a:xfrm>
            <a:off x="4311861" y="2237172"/>
            <a:ext cx="2913938" cy="3046988"/>
          </a:xfrm>
          <a:prstGeom prst="rect">
            <a:avLst/>
          </a:prstGeom>
          <a:noFill/>
        </p:spPr>
        <p:txBody>
          <a:bodyPr wrap="none" rtlCol="0">
            <a:spAutoFit/>
          </a:bodyPr>
          <a:lstStyle/>
          <a:p>
            <a:pPr algn="ctr">
              <a:spcBef>
                <a:spcPts val="600"/>
              </a:spcBef>
            </a:pPr>
            <a:r>
              <a:rPr lang="en-US" i="1" dirty="0">
                <a:solidFill>
                  <a:schemeClr val="bg1"/>
                </a:solidFill>
                <a:effectLst>
                  <a:outerShdw blurRad="38100" dist="38100" dir="2700000" algn="tl">
                    <a:srgbClr val="000000">
                      <a:alpha val="43137"/>
                    </a:srgbClr>
                  </a:outerShdw>
                </a:effectLst>
              </a:rPr>
              <a:t>Disadvantaged Communities </a:t>
            </a:r>
          </a:p>
          <a:p>
            <a:pPr algn="ctr">
              <a:spcBef>
                <a:spcPts val="600"/>
              </a:spcBef>
            </a:pPr>
            <a:r>
              <a:rPr lang="en-US" i="1" dirty="0">
                <a:solidFill>
                  <a:schemeClr val="bg1"/>
                </a:solidFill>
                <a:effectLst>
                  <a:outerShdw blurRad="38100" dist="38100" dir="2700000" algn="tl">
                    <a:srgbClr val="000000">
                      <a:alpha val="43137"/>
                    </a:srgbClr>
                  </a:outerShdw>
                </a:effectLst>
              </a:rPr>
              <a:t>Regionalization</a:t>
            </a:r>
          </a:p>
          <a:p>
            <a:pPr algn="ctr">
              <a:spcBef>
                <a:spcPts val="600"/>
              </a:spcBef>
            </a:pPr>
            <a:r>
              <a:rPr lang="en-US" i="1" dirty="0">
                <a:solidFill>
                  <a:schemeClr val="bg1"/>
                </a:solidFill>
                <a:effectLst>
                  <a:outerShdw blurRad="38100" dist="38100" dir="2700000" algn="tl">
                    <a:srgbClr val="000000">
                      <a:alpha val="43137"/>
                    </a:srgbClr>
                  </a:outerShdw>
                </a:effectLst>
              </a:rPr>
              <a:t>Compliance</a:t>
            </a:r>
          </a:p>
          <a:p>
            <a:pPr algn="ctr">
              <a:spcBef>
                <a:spcPts val="600"/>
              </a:spcBef>
            </a:pPr>
            <a:r>
              <a:rPr lang="en-US" i="1" dirty="0">
                <a:solidFill>
                  <a:schemeClr val="bg1"/>
                </a:solidFill>
                <a:effectLst>
                  <a:outerShdw blurRad="38100" dist="38100" dir="2700000" algn="tl">
                    <a:srgbClr val="000000">
                      <a:alpha val="43137"/>
                    </a:srgbClr>
                  </a:outerShdw>
                </a:effectLst>
              </a:rPr>
              <a:t>Sustainable Infrastructure </a:t>
            </a:r>
          </a:p>
          <a:p>
            <a:pPr algn="ctr">
              <a:spcBef>
                <a:spcPts val="600"/>
              </a:spcBef>
            </a:pPr>
            <a:r>
              <a:rPr lang="en-US" i="1" dirty="0">
                <a:solidFill>
                  <a:schemeClr val="bg1"/>
                </a:solidFill>
                <a:effectLst>
                  <a:outerShdw blurRad="38100" dist="38100" dir="2700000" algn="tl">
                    <a:srgbClr val="000000">
                      <a:alpha val="43137"/>
                    </a:srgbClr>
                  </a:outerShdw>
                </a:effectLst>
              </a:rPr>
              <a:t>Project Readiness</a:t>
            </a:r>
          </a:p>
          <a:p>
            <a:pPr algn="ctr">
              <a:spcBef>
                <a:spcPts val="600"/>
              </a:spcBef>
            </a:pPr>
            <a:r>
              <a:rPr lang="en-US" i="1" dirty="0">
                <a:solidFill>
                  <a:schemeClr val="bg1"/>
                </a:solidFill>
                <a:effectLst>
                  <a:outerShdw blurRad="38100" dist="38100" dir="2700000" algn="tl">
                    <a:srgbClr val="000000">
                      <a:alpha val="43137"/>
                    </a:srgbClr>
                  </a:outerShdw>
                </a:effectLst>
              </a:rPr>
              <a:t>Security</a:t>
            </a:r>
          </a:p>
          <a:p>
            <a:pPr algn="ctr">
              <a:spcBef>
                <a:spcPts val="600"/>
              </a:spcBef>
            </a:pPr>
            <a:r>
              <a:rPr lang="en-US" i="1" dirty="0">
                <a:solidFill>
                  <a:schemeClr val="bg1"/>
                </a:solidFill>
                <a:effectLst>
                  <a:outerShdw blurRad="38100" dist="38100" dir="2700000" algn="tl">
                    <a:srgbClr val="000000">
                      <a:alpha val="43137"/>
                    </a:srgbClr>
                  </a:outerShdw>
                </a:effectLst>
              </a:rPr>
              <a:t>Planning</a:t>
            </a:r>
          </a:p>
          <a:p>
            <a:pPr algn="ctr"/>
            <a:endParaRPr lang="en-US" dirty="0"/>
          </a:p>
          <a:p>
            <a:pPr algn="ctr"/>
            <a:endParaRPr lang="en-US" dirty="0"/>
          </a:p>
        </p:txBody>
      </p:sp>
      <p:sp>
        <p:nvSpPr>
          <p:cNvPr id="11" name="TextBox 10">
            <a:extLst>
              <a:ext uri="{FF2B5EF4-FFF2-40B4-BE49-F238E27FC236}">
                <a16:creationId xmlns:a16="http://schemas.microsoft.com/office/drawing/2014/main" id="{316EB5EC-D9DF-6728-1869-F685308CFE79}"/>
              </a:ext>
            </a:extLst>
          </p:cNvPr>
          <p:cNvSpPr txBox="1"/>
          <p:nvPr/>
        </p:nvSpPr>
        <p:spPr>
          <a:xfrm>
            <a:off x="3174290" y="1814641"/>
            <a:ext cx="1317861" cy="523220"/>
          </a:xfrm>
          <a:prstGeom prst="rect">
            <a:avLst/>
          </a:prstGeom>
          <a:noFill/>
        </p:spPr>
        <p:txBody>
          <a:bodyPr wrap="none" rtlCol="0">
            <a:spAutoFit/>
          </a:bodyPr>
          <a:lstStyle/>
          <a:p>
            <a:pPr algn="ctr"/>
            <a:r>
              <a:rPr lang="en-US" sz="2800" b="1" dirty="0">
                <a:ln w="9525">
                  <a:solidFill>
                    <a:schemeClr val="bg1"/>
                  </a:solidFill>
                  <a:prstDash val="solid"/>
                </a:ln>
                <a:effectLst>
                  <a:outerShdw blurRad="12700" dist="38100" dir="2700000" algn="tl" rotWithShape="0">
                    <a:schemeClr val="bg1">
                      <a:lumMod val="50000"/>
                    </a:schemeClr>
                  </a:outerShdw>
                </a:effectLst>
              </a:rPr>
              <a:t>CWSRF</a:t>
            </a:r>
            <a:r>
              <a:rPr lang="en-US" sz="2800" b="1" dirty="0"/>
              <a:t> </a:t>
            </a:r>
          </a:p>
        </p:txBody>
      </p:sp>
      <p:sp>
        <p:nvSpPr>
          <p:cNvPr id="12" name="TextBox 11">
            <a:extLst>
              <a:ext uri="{FF2B5EF4-FFF2-40B4-BE49-F238E27FC236}">
                <a16:creationId xmlns:a16="http://schemas.microsoft.com/office/drawing/2014/main" id="{981B0E76-8C79-131E-C755-FCDC76925340}"/>
              </a:ext>
            </a:extLst>
          </p:cNvPr>
          <p:cNvSpPr txBox="1"/>
          <p:nvPr/>
        </p:nvSpPr>
        <p:spPr>
          <a:xfrm>
            <a:off x="7025050" y="1814641"/>
            <a:ext cx="1349601" cy="523220"/>
          </a:xfrm>
          <a:prstGeom prst="rect">
            <a:avLst/>
          </a:prstGeom>
          <a:noFill/>
        </p:spPr>
        <p:txBody>
          <a:bodyPr wrap="none" rtlCol="0">
            <a:spAutoFit/>
          </a:bodyPr>
          <a:lstStyle/>
          <a:p>
            <a:pPr algn="ctr"/>
            <a:r>
              <a:rPr lang="en-US" sz="2800" b="1" dirty="0">
                <a:ln w="9525">
                  <a:solidFill>
                    <a:schemeClr val="bg1"/>
                  </a:solidFill>
                  <a:prstDash val="solid"/>
                </a:ln>
                <a:effectLst>
                  <a:outerShdw blurRad="12700" dist="38100" dir="2700000" algn="tl" rotWithShape="0">
                    <a:schemeClr val="bg1">
                      <a:lumMod val="50000"/>
                    </a:schemeClr>
                  </a:outerShdw>
                </a:effectLst>
              </a:rPr>
              <a:t>DWSRF</a:t>
            </a:r>
            <a:r>
              <a:rPr lang="en-US" sz="2800" b="1" dirty="0"/>
              <a:t> </a:t>
            </a:r>
          </a:p>
        </p:txBody>
      </p:sp>
      <p:sp>
        <p:nvSpPr>
          <p:cNvPr id="16" name="TextBox 15">
            <a:extLst>
              <a:ext uri="{FF2B5EF4-FFF2-40B4-BE49-F238E27FC236}">
                <a16:creationId xmlns:a16="http://schemas.microsoft.com/office/drawing/2014/main" id="{8E7DAD9D-D9F5-1480-4FB5-884E6430A86D}"/>
              </a:ext>
            </a:extLst>
          </p:cNvPr>
          <p:cNvSpPr txBox="1"/>
          <p:nvPr/>
        </p:nvSpPr>
        <p:spPr>
          <a:xfrm>
            <a:off x="2681702" y="2613392"/>
            <a:ext cx="1545230" cy="1631216"/>
          </a:xfrm>
          <a:prstGeom prst="rect">
            <a:avLst/>
          </a:prstGeom>
          <a:noFill/>
        </p:spPr>
        <p:txBody>
          <a:bodyPr wrap="none" rtlCol="0">
            <a:spAutoFit/>
          </a:bodyPr>
          <a:lstStyle/>
          <a:p>
            <a:pPr algn="ctr">
              <a:spcBef>
                <a:spcPts val="600"/>
              </a:spcBef>
            </a:pPr>
            <a:r>
              <a:rPr lang="en-US" i="1" dirty="0">
                <a:effectLst>
                  <a:outerShdw blurRad="38100" dist="38100" dir="2700000" algn="tl">
                    <a:srgbClr val="000000">
                      <a:alpha val="43137"/>
                    </a:srgbClr>
                  </a:outerShdw>
                </a:effectLst>
              </a:rPr>
              <a:t>Project Needs</a:t>
            </a:r>
          </a:p>
          <a:p>
            <a:pPr algn="ctr">
              <a:spcBef>
                <a:spcPts val="600"/>
              </a:spcBef>
            </a:pPr>
            <a:r>
              <a:rPr lang="en-US" i="1" dirty="0">
                <a:effectLst>
                  <a:outerShdw blurRad="38100" dist="38100" dir="2700000" algn="tl">
                    <a:srgbClr val="000000">
                      <a:alpha val="43137"/>
                    </a:srgbClr>
                  </a:outerShdw>
                </a:effectLst>
              </a:rPr>
              <a:t>Water Quality </a:t>
            </a:r>
          </a:p>
          <a:p>
            <a:pPr algn="ctr">
              <a:spcBef>
                <a:spcPts val="600"/>
              </a:spcBef>
            </a:pPr>
            <a:r>
              <a:rPr lang="en-US" i="1" dirty="0">
                <a:effectLst>
                  <a:outerShdw blurRad="38100" dist="38100" dir="2700000" algn="tl">
                    <a:srgbClr val="000000">
                      <a:alpha val="43137"/>
                    </a:srgbClr>
                  </a:outerShdw>
                </a:effectLst>
              </a:rPr>
              <a:t>PFAS</a:t>
            </a:r>
          </a:p>
          <a:p>
            <a:pPr algn="ctr"/>
            <a:endParaRPr lang="en-US" dirty="0"/>
          </a:p>
          <a:p>
            <a:pPr algn="ctr"/>
            <a:endParaRPr lang="en-US" dirty="0"/>
          </a:p>
        </p:txBody>
      </p:sp>
      <p:sp>
        <p:nvSpPr>
          <p:cNvPr id="17" name="TextBox 16">
            <a:extLst>
              <a:ext uri="{FF2B5EF4-FFF2-40B4-BE49-F238E27FC236}">
                <a16:creationId xmlns:a16="http://schemas.microsoft.com/office/drawing/2014/main" id="{C100C188-DB35-B32C-AE81-867AA5A0599E}"/>
              </a:ext>
            </a:extLst>
          </p:cNvPr>
          <p:cNvSpPr txBox="1"/>
          <p:nvPr/>
        </p:nvSpPr>
        <p:spPr>
          <a:xfrm>
            <a:off x="7310728" y="2613392"/>
            <a:ext cx="1417376" cy="1354217"/>
          </a:xfrm>
          <a:prstGeom prst="rect">
            <a:avLst/>
          </a:prstGeom>
          <a:noFill/>
        </p:spPr>
        <p:txBody>
          <a:bodyPr wrap="none" rtlCol="0">
            <a:spAutoFit/>
          </a:bodyPr>
          <a:lstStyle/>
          <a:p>
            <a:pPr algn="ctr">
              <a:spcBef>
                <a:spcPts val="600"/>
              </a:spcBef>
            </a:pPr>
            <a:r>
              <a:rPr lang="en-US" i="1" dirty="0">
                <a:effectLst>
                  <a:outerShdw blurRad="38100" dist="38100" dir="2700000" algn="tl">
                    <a:srgbClr val="000000">
                      <a:alpha val="43137"/>
                    </a:srgbClr>
                  </a:outerShdw>
                </a:effectLst>
              </a:rPr>
              <a:t>Public Health</a:t>
            </a:r>
          </a:p>
          <a:p>
            <a:pPr algn="ctr">
              <a:spcBef>
                <a:spcPts val="600"/>
              </a:spcBef>
            </a:pPr>
            <a:r>
              <a:rPr lang="en-US" i="1" dirty="0">
                <a:effectLst>
                  <a:outerShdw blurRad="38100" dist="38100" dir="2700000" algn="tl">
                    <a:srgbClr val="000000">
                      <a:alpha val="43137"/>
                    </a:srgbClr>
                  </a:outerShdw>
                </a:effectLst>
              </a:rPr>
              <a:t>Lead</a:t>
            </a:r>
          </a:p>
          <a:p>
            <a:pPr algn="ctr">
              <a:spcBef>
                <a:spcPts val="600"/>
              </a:spcBef>
            </a:pPr>
            <a:r>
              <a:rPr lang="en-US" i="1" dirty="0">
                <a:effectLst>
                  <a:outerShdw blurRad="38100" dist="38100" dir="2700000" algn="tl">
                    <a:srgbClr val="000000">
                      <a:alpha val="43137"/>
                    </a:srgbClr>
                  </a:outerShdw>
                </a:effectLst>
              </a:rPr>
              <a:t>PFAS</a:t>
            </a:r>
            <a:endParaRPr lang="en-US" dirty="0"/>
          </a:p>
          <a:p>
            <a:pPr algn="ctr"/>
            <a:endParaRPr lang="en-US" dirty="0"/>
          </a:p>
        </p:txBody>
      </p:sp>
    </p:spTree>
    <p:extLst>
      <p:ext uri="{BB962C8B-B14F-4D97-AF65-F5344CB8AC3E}">
        <p14:creationId xmlns:p14="http://schemas.microsoft.com/office/powerpoint/2010/main" val="1730200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F1673-88DE-D8F4-74F9-E2B326A492B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A4DAA18-F5BC-85CA-FBC9-0EEE0A191C09}"/>
              </a:ext>
            </a:extLst>
          </p:cNvPr>
          <p:cNvSpPr>
            <a:spLocks noGrp="1"/>
          </p:cNvSpPr>
          <p:nvPr>
            <p:ph type="title"/>
          </p:nvPr>
        </p:nvSpPr>
        <p:spPr>
          <a:xfrm>
            <a:off x="79229" y="71904"/>
            <a:ext cx="12002641" cy="715962"/>
          </a:xfrm>
        </p:spPr>
        <p:txBody>
          <a:bodyPr/>
          <a:lstStyle/>
          <a:p>
            <a:pPr algn="ctr"/>
            <a:r>
              <a:rPr lang="en-US" sz="4000" dirty="0">
                <a:solidFill>
                  <a:schemeClr val="bg1">
                    <a:lumMod val="85000"/>
                  </a:schemeClr>
                </a:solidFill>
                <a:effectLst>
                  <a:outerShdw blurRad="38100" dist="38100" dir="2700000" algn="tl">
                    <a:srgbClr val="000000">
                      <a:alpha val="43137"/>
                    </a:srgbClr>
                  </a:outerShdw>
                </a:effectLst>
                <a:latin typeface="+mn-lt"/>
              </a:rPr>
              <a:t>SRF Call for Projects &amp; Ranking Process Schedule </a:t>
            </a:r>
          </a:p>
        </p:txBody>
      </p:sp>
      <p:graphicFrame>
        <p:nvGraphicFramePr>
          <p:cNvPr id="6" name="Content Placeholder 5">
            <a:extLst>
              <a:ext uri="{FF2B5EF4-FFF2-40B4-BE49-F238E27FC236}">
                <a16:creationId xmlns:a16="http://schemas.microsoft.com/office/drawing/2014/main" id="{2CC20164-0F72-B77C-97BE-6A5F28637D6E}"/>
              </a:ext>
            </a:extLst>
          </p:cNvPr>
          <p:cNvGraphicFramePr>
            <a:graphicFrameLocks noGrp="1"/>
          </p:cNvGraphicFramePr>
          <p:nvPr>
            <p:ph idx="1"/>
          </p:nvPr>
        </p:nvGraphicFramePr>
        <p:xfrm>
          <a:off x="110128" y="1162611"/>
          <a:ext cx="11971743" cy="4389373"/>
        </p:xfrm>
        <a:graphic>
          <a:graphicData uri="http://schemas.openxmlformats.org/drawingml/2006/table">
            <a:tbl>
              <a:tblPr firstRow="1" bandRow="1">
                <a:tableStyleId>{5C22544A-7EE6-4342-B048-85BDC9FD1C3A}</a:tableStyleId>
              </a:tblPr>
              <a:tblGrid>
                <a:gridCol w="1701947">
                  <a:extLst>
                    <a:ext uri="{9D8B030D-6E8A-4147-A177-3AD203B41FA5}">
                      <a16:colId xmlns:a16="http://schemas.microsoft.com/office/drawing/2014/main" val="1845530328"/>
                    </a:ext>
                  </a:extLst>
                </a:gridCol>
                <a:gridCol w="1718551">
                  <a:extLst>
                    <a:ext uri="{9D8B030D-6E8A-4147-A177-3AD203B41FA5}">
                      <a16:colId xmlns:a16="http://schemas.microsoft.com/office/drawing/2014/main" val="3057794542"/>
                    </a:ext>
                  </a:extLst>
                </a:gridCol>
                <a:gridCol w="1710249">
                  <a:extLst>
                    <a:ext uri="{9D8B030D-6E8A-4147-A177-3AD203B41FA5}">
                      <a16:colId xmlns:a16="http://schemas.microsoft.com/office/drawing/2014/main" val="4171454313"/>
                    </a:ext>
                  </a:extLst>
                </a:gridCol>
                <a:gridCol w="1710249">
                  <a:extLst>
                    <a:ext uri="{9D8B030D-6E8A-4147-A177-3AD203B41FA5}">
                      <a16:colId xmlns:a16="http://schemas.microsoft.com/office/drawing/2014/main" val="1718457242"/>
                    </a:ext>
                  </a:extLst>
                </a:gridCol>
                <a:gridCol w="1710249">
                  <a:extLst>
                    <a:ext uri="{9D8B030D-6E8A-4147-A177-3AD203B41FA5}">
                      <a16:colId xmlns:a16="http://schemas.microsoft.com/office/drawing/2014/main" val="3890189953"/>
                    </a:ext>
                  </a:extLst>
                </a:gridCol>
                <a:gridCol w="1710249">
                  <a:extLst>
                    <a:ext uri="{9D8B030D-6E8A-4147-A177-3AD203B41FA5}">
                      <a16:colId xmlns:a16="http://schemas.microsoft.com/office/drawing/2014/main" val="2213900275"/>
                    </a:ext>
                  </a:extLst>
                </a:gridCol>
                <a:gridCol w="1710249">
                  <a:extLst>
                    <a:ext uri="{9D8B030D-6E8A-4147-A177-3AD203B41FA5}">
                      <a16:colId xmlns:a16="http://schemas.microsoft.com/office/drawing/2014/main" val="3217540829"/>
                    </a:ext>
                  </a:extLst>
                </a:gridCol>
              </a:tblGrid>
              <a:tr h="359037">
                <a:tc>
                  <a:txBody>
                    <a:bodyPr/>
                    <a:lstStyle/>
                    <a:p>
                      <a:pPr algn="ctr"/>
                      <a:r>
                        <a:rPr lang="en-US" sz="1400" b="1" dirty="0">
                          <a:solidFill>
                            <a:schemeClr val="lt1"/>
                          </a:solidFill>
                          <a:effectLst>
                            <a:outerShdw blurRad="38100" dist="38100" dir="2700000" algn="tl">
                              <a:srgbClr val="000000">
                                <a:alpha val="43137"/>
                              </a:srgbClr>
                            </a:outerShdw>
                          </a:effectLst>
                          <a:latin typeface="Calibri" panose="020F0502020204030204" pitchFamily="34" charset="0"/>
                          <a:ea typeface="HGPGothicE" panose="020B0400000000000000" pitchFamily="34" charset="-128"/>
                          <a:cs typeface="Calibri" panose="020F0502020204030204" pitchFamily="34" charset="0"/>
                        </a:rPr>
                        <a:t>July – Sept.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lang="en-US" sz="1400" b="1" dirty="0">
                          <a:solidFill>
                            <a:schemeClr val="lt1"/>
                          </a:solidFill>
                          <a:effectLst>
                            <a:outerShdw blurRad="38100" dist="38100" dir="2700000" algn="tl">
                              <a:srgbClr val="000000">
                                <a:alpha val="43137"/>
                              </a:srgbClr>
                            </a:outerShdw>
                          </a:effectLst>
                          <a:latin typeface="Calibri" panose="020F0502020204030204" pitchFamily="34" charset="0"/>
                          <a:ea typeface="HGPGothicE" panose="020B0400000000000000" pitchFamily="34" charset="-128"/>
                          <a:cs typeface="Calibri" panose="020F0502020204030204" pitchFamily="34" charset="0"/>
                        </a:rPr>
                        <a:t>Sept. – Dec.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lang="en-US" sz="1400" b="1" dirty="0">
                          <a:solidFill>
                            <a:schemeClr val="lt1"/>
                          </a:solidFill>
                          <a:effectLst>
                            <a:outerShdw blurRad="38100" dist="38100" dir="2700000" algn="tl">
                              <a:srgbClr val="000000">
                                <a:alpha val="43137"/>
                              </a:srgbClr>
                            </a:outerShdw>
                          </a:effectLst>
                          <a:latin typeface="Calibri" panose="020F0502020204030204" pitchFamily="34" charset="0"/>
                          <a:ea typeface="HGPGothicE" panose="020B0400000000000000" pitchFamily="34" charset="-128"/>
                          <a:cs typeface="Calibri" panose="020F0502020204030204" pitchFamily="34" charset="0"/>
                        </a:rPr>
                        <a:t>Dec. – Jan.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lang="en-US" sz="1400" b="1" dirty="0">
                          <a:solidFill>
                            <a:schemeClr val="lt1"/>
                          </a:solidFill>
                          <a:effectLst>
                            <a:outerShdw blurRad="38100" dist="38100" dir="2700000" algn="tl">
                              <a:srgbClr val="000000">
                                <a:alpha val="43137"/>
                              </a:srgbClr>
                            </a:outerShdw>
                          </a:effectLst>
                          <a:latin typeface="Calibri" panose="020F0502020204030204" pitchFamily="34" charset="0"/>
                          <a:ea typeface="HGPGothicE" panose="020B0400000000000000" pitchFamily="34" charset="-128"/>
                          <a:cs typeface="Calibri" panose="020F0502020204030204" pitchFamily="34" charset="0"/>
                        </a:rPr>
                        <a:t>Jan. – Feb.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lang="en-US" sz="1400" b="1" dirty="0">
                          <a:solidFill>
                            <a:schemeClr val="lt1"/>
                          </a:solidFill>
                          <a:effectLst>
                            <a:outerShdw blurRad="38100" dist="38100" dir="2700000" algn="tl">
                              <a:srgbClr val="000000">
                                <a:alpha val="43137"/>
                              </a:srgbClr>
                            </a:outerShdw>
                          </a:effectLst>
                          <a:latin typeface="Calibri" panose="020F0502020204030204" pitchFamily="34" charset="0"/>
                          <a:ea typeface="HGPGothicE" panose="020B0400000000000000" pitchFamily="34" charset="-128"/>
                          <a:cs typeface="Calibri" panose="020F0502020204030204" pitchFamily="34" charset="0"/>
                        </a:rPr>
                        <a:t>Feb. – Mar.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lang="en-US" sz="1400" b="1" dirty="0">
                          <a:solidFill>
                            <a:schemeClr val="lt1"/>
                          </a:solidFill>
                          <a:effectLst>
                            <a:outerShdw blurRad="38100" dist="38100" dir="2700000" algn="tl">
                              <a:srgbClr val="000000">
                                <a:alpha val="43137"/>
                              </a:srgbClr>
                            </a:outerShdw>
                          </a:effectLst>
                          <a:latin typeface="Calibri" panose="020F0502020204030204" pitchFamily="34" charset="0"/>
                          <a:ea typeface="HGPGothicE" panose="020B0400000000000000" pitchFamily="34" charset="-128"/>
                          <a:cs typeface="Calibri" panose="020F0502020204030204" pitchFamily="34" charset="0"/>
                        </a:rPr>
                        <a:t>April – May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lang="en-US" sz="1400" b="1" dirty="0">
                          <a:solidFill>
                            <a:schemeClr val="lt1"/>
                          </a:solidFill>
                          <a:effectLst>
                            <a:outerShdw blurRad="38100" dist="38100" dir="2700000" algn="tl">
                              <a:srgbClr val="000000">
                                <a:alpha val="43137"/>
                              </a:srgbClr>
                            </a:outerShdw>
                          </a:effectLst>
                          <a:latin typeface="Calibri" panose="020F0502020204030204" pitchFamily="34" charset="0"/>
                          <a:ea typeface="HGPGothicE" panose="020B0400000000000000" pitchFamily="34" charset="-128"/>
                          <a:cs typeface="Calibri" panose="020F0502020204030204" pitchFamily="34" charset="0"/>
                        </a:rPr>
                        <a:t>May – June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467728221"/>
                  </a:ext>
                </a:extLst>
              </a:tr>
              <a:tr h="753976">
                <a:tc>
                  <a:txBody>
                    <a:bodyPr/>
                    <a:lstStyle/>
                    <a:p>
                      <a:pPr algn="ctr"/>
                      <a:r>
                        <a:rPr lang="en-US" sz="1200" dirty="0">
                          <a:solidFill>
                            <a:schemeClr val="bg1"/>
                          </a:solidFill>
                          <a:effectLst>
                            <a:outerShdw blurRad="38100" dist="38100" dir="2700000" algn="tl">
                              <a:srgbClr val="000000">
                                <a:alpha val="43137"/>
                              </a:srgbClr>
                            </a:outerShdw>
                          </a:effectLst>
                          <a:latin typeface="Calibri" panose="020F0502020204030204" pitchFamily="34" charset="0"/>
                          <a:ea typeface="HGPGothicE" panose="020B0400000000000000" pitchFamily="34" charset="-128"/>
                          <a:cs typeface="Calibri" panose="020F0502020204030204" pitchFamily="34" charset="0"/>
                        </a:rPr>
                        <a:t>Update SRF Criteria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a:r>
                        <a:rPr lang="en-US" sz="1200" dirty="0">
                          <a:solidFill>
                            <a:schemeClr val="bg1"/>
                          </a:solidFill>
                          <a:effectLst>
                            <a:outerShdw blurRad="38100" dist="38100" dir="2700000" algn="tl">
                              <a:srgbClr val="000000">
                                <a:alpha val="43137"/>
                              </a:srgbClr>
                            </a:outerShdw>
                          </a:effectLst>
                          <a:latin typeface="Calibri" panose="020F0502020204030204" pitchFamily="34" charset="0"/>
                          <a:ea typeface="HGPGothicE" panose="020B0400000000000000" pitchFamily="34" charset="-128"/>
                          <a:cs typeface="Calibri" panose="020F0502020204030204" pitchFamily="34" charset="0"/>
                        </a:rPr>
                        <a:t>Call for Projects Announcement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bg1"/>
                          </a:solidFill>
                          <a:effectLst>
                            <a:outerShdw blurRad="38100" dist="38100" dir="2700000" algn="tl">
                              <a:srgbClr val="000000">
                                <a:alpha val="43137"/>
                              </a:srgbClr>
                            </a:outerShdw>
                          </a:effectLst>
                          <a:latin typeface="Calibri" panose="020F0502020204030204" pitchFamily="34" charset="0"/>
                          <a:ea typeface="HGPGothicE" panose="020B0400000000000000" pitchFamily="34" charset="-128"/>
                          <a:cs typeface="Calibri" panose="020F0502020204030204" pitchFamily="34" charset="0"/>
                        </a:rPr>
                        <a:t>Preliminary Project Profile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a:r>
                        <a:rPr lang="en-US" sz="1200" dirty="0">
                          <a:solidFill>
                            <a:schemeClr val="bg1"/>
                          </a:solidFill>
                          <a:effectLst>
                            <a:outerShdw blurRad="38100" dist="38100" dir="2700000" algn="tl">
                              <a:srgbClr val="000000">
                                <a:alpha val="43137"/>
                              </a:srgbClr>
                            </a:outerShdw>
                          </a:effectLst>
                          <a:latin typeface="Calibri" panose="020F0502020204030204" pitchFamily="34" charset="0"/>
                          <a:ea typeface="HGPGothicE" panose="020B0400000000000000" pitchFamily="34" charset="-128"/>
                          <a:cs typeface="Calibri" panose="020F0502020204030204" pitchFamily="34" charset="0"/>
                        </a:rPr>
                        <a:t>Review &amp; Respond to DOW/KIA Comments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19104"/>
                    </a:solidFill>
                  </a:tcPr>
                </a:tc>
                <a:tc>
                  <a:txBody>
                    <a:bodyPr/>
                    <a:lstStyle/>
                    <a:p>
                      <a:pPr algn="ctr"/>
                      <a:r>
                        <a:rPr lang="en-US" sz="1200" dirty="0">
                          <a:solidFill>
                            <a:schemeClr val="bg1"/>
                          </a:solidFill>
                          <a:effectLst>
                            <a:outerShdw blurRad="38100" dist="38100" dir="2700000" algn="tl">
                              <a:srgbClr val="000000">
                                <a:alpha val="43137"/>
                              </a:srgbClr>
                            </a:outerShdw>
                          </a:effectLst>
                          <a:latin typeface="Calibri" panose="020F0502020204030204" pitchFamily="34" charset="0"/>
                          <a:ea typeface="HGPGothicE" panose="020B0400000000000000" pitchFamily="34" charset="-128"/>
                          <a:cs typeface="Calibri" panose="020F0502020204030204" pitchFamily="34" charset="0"/>
                        </a:rPr>
                        <a:t>DOW Personnel Completes Final Scoring and Ranking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a:r>
                        <a:rPr lang="en-US" sz="1200" dirty="0">
                          <a:solidFill>
                            <a:schemeClr val="bg1"/>
                          </a:solidFill>
                          <a:effectLst>
                            <a:outerShdw blurRad="38100" dist="38100" dir="2700000" algn="tl">
                              <a:srgbClr val="000000">
                                <a:alpha val="43137"/>
                              </a:srgbClr>
                            </a:outerShdw>
                          </a:effectLst>
                          <a:latin typeface="Calibri" panose="020F0502020204030204" pitchFamily="34" charset="0"/>
                          <a:ea typeface="HGPGothicE" panose="020B0400000000000000" pitchFamily="34" charset="-128"/>
                          <a:cs typeface="Calibri" panose="020F0502020204030204" pitchFamily="34" charset="0"/>
                        </a:rPr>
                        <a:t>IUP Draft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bg1"/>
                          </a:solidFill>
                          <a:effectLst>
                            <a:outerShdw blurRad="38100" dist="38100" dir="2700000" algn="tl">
                              <a:srgbClr val="000000">
                                <a:alpha val="43137"/>
                              </a:srgbClr>
                            </a:outerShdw>
                          </a:effectLst>
                          <a:latin typeface="Calibri" panose="020F0502020204030204" pitchFamily="34" charset="0"/>
                          <a:ea typeface="HGPGothicE" panose="020B0400000000000000" pitchFamily="34" charset="-128"/>
                          <a:cs typeface="Calibri" panose="020F0502020204030204" pitchFamily="34" charset="0"/>
                        </a:rPr>
                        <a:t>Public Meeting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232535689"/>
                  </a:ext>
                </a:extLst>
              </a:tr>
              <a:tr h="753976">
                <a:tc>
                  <a:txBody>
                    <a:bodyPr/>
                    <a:lstStyle/>
                    <a:p>
                      <a:pPr algn="ctr"/>
                      <a:r>
                        <a:rPr lang="en-US" sz="1200" dirty="0">
                          <a:solidFill>
                            <a:schemeClr val="bg1"/>
                          </a:solidFill>
                          <a:effectLst>
                            <a:outerShdw blurRad="38100" dist="38100" dir="2700000" algn="tl">
                              <a:srgbClr val="000000">
                                <a:alpha val="43137"/>
                              </a:srgbClr>
                            </a:outerShdw>
                          </a:effectLst>
                          <a:latin typeface="Calibri" panose="020F0502020204030204" pitchFamily="34" charset="0"/>
                          <a:ea typeface="HGPGothicE" panose="020B0400000000000000" pitchFamily="34" charset="-128"/>
                          <a:cs typeface="Calibri" panose="020F0502020204030204" pitchFamily="34" charset="0"/>
                        </a:rPr>
                        <a:t>Update WRIS                 Project Profile &amp;                              Pre-Application Form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bg1"/>
                          </a:solidFill>
                          <a:effectLst>
                            <a:outerShdw blurRad="38100" dist="38100" dir="2700000" algn="tl">
                              <a:srgbClr val="000000">
                                <a:alpha val="43137"/>
                              </a:srgbClr>
                            </a:outerShdw>
                          </a:effectLst>
                          <a:latin typeface="Calibri" panose="020F0502020204030204" pitchFamily="34" charset="0"/>
                          <a:ea typeface="HGPGothicE" panose="020B0400000000000000" pitchFamily="34" charset="-128"/>
                          <a:cs typeface="Calibri" panose="020F0502020204030204" pitchFamily="34" charset="0"/>
                        </a:rPr>
                        <a:t>Training &amp; Outreach</a:t>
                      </a:r>
                    </a:p>
                    <a:p>
                      <a:pPr algn="ctr"/>
                      <a:endParaRPr lang="en-US" sz="1200" dirty="0">
                        <a:solidFill>
                          <a:schemeClr val="bg1"/>
                        </a:solidFill>
                        <a:effectLst>
                          <a:outerShdw blurRad="38100" dist="38100" dir="2700000" algn="tl">
                            <a:srgbClr val="000000">
                              <a:alpha val="43137"/>
                            </a:srgbClr>
                          </a:outerShdw>
                        </a:effectLst>
                        <a:latin typeface="Calibri" panose="020F0502020204030204" pitchFamily="34" charset="0"/>
                        <a:ea typeface="HGPGothicE" panose="020B0400000000000000" pitchFamily="34" charset="-128"/>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bg1"/>
                          </a:solidFill>
                          <a:effectLst>
                            <a:outerShdw blurRad="38100" dist="38100" dir="2700000" algn="tl">
                              <a:srgbClr val="000000">
                                <a:alpha val="43137"/>
                              </a:srgbClr>
                            </a:outerShdw>
                          </a:effectLst>
                          <a:latin typeface="Calibri" panose="020F0502020204030204" pitchFamily="34" charset="0"/>
                          <a:ea typeface="HGPGothicE" panose="020B0400000000000000" pitchFamily="34" charset="-128"/>
                          <a:cs typeface="Calibri" panose="020F0502020204030204" pitchFamily="34" charset="0"/>
                        </a:rPr>
                        <a:t>Preliminary Project Profile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bg1"/>
                          </a:solidFill>
                          <a:effectLst>
                            <a:outerShdw blurRad="38100" dist="38100" dir="2700000" algn="tl">
                              <a:srgbClr val="000000">
                                <a:alpha val="43137"/>
                              </a:srgbClr>
                            </a:outerShdw>
                          </a:effectLst>
                          <a:latin typeface="Calibri" panose="020F0502020204030204" pitchFamily="34" charset="0"/>
                          <a:ea typeface="HGPGothicE" panose="020B0400000000000000" pitchFamily="34" charset="-128"/>
                          <a:cs typeface="Calibri" panose="020F0502020204030204" pitchFamily="34" charset="0"/>
                        </a:rPr>
                        <a:t>Coordinate Profile Updates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bg1"/>
                          </a:solidFill>
                          <a:effectLst>
                            <a:outerShdw blurRad="38100" dist="38100" dir="2700000" algn="tl">
                              <a:srgbClr val="000000">
                                <a:alpha val="43137"/>
                              </a:srgbClr>
                            </a:outerShdw>
                          </a:effectLst>
                          <a:latin typeface="Calibri" panose="020F0502020204030204" pitchFamily="34" charset="0"/>
                          <a:ea typeface="HGPGothicE" panose="020B0400000000000000" pitchFamily="34" charset="-128"/>
                          <a:cs typeface="Calibri" panose="020F0502020204030204" pitchFamily="34" charset="0"/>
                        </a:rPr>
                        <a:t>Coordinate Follow-Up Questions as Needed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bg1"/>
                          </a:solidFill>
                          <a:effectLst>
                            <a:outerShdw blurRad="38100" dist="38100" dir="2700000" algn="tl">
                              <a:srgbClr val="000000">
                                <a:alpha val="43137"/>
                              </a:srgbClr>
                            </a:outerShdw>
                          </a:effectLst>
                          <a:latin typeface="Calibri" panose="020F0502020204030204" pitchFamily="34" charset="0"/>
                          <a:ea typeface="HGPGothicE" panose="020B0400000000000000" pitchFamily="34" charset="-128"/>
                          <a:cs typeface="Calibri" panose="020F0502020204030204" pitchFamily="34" charset="0"/>
                        </a:rPr>
                        <a:t>Public Comment Period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bg1"/>
                          </a:solidFill>
                          <a:effectLst>
                            <a:outerShdw blurRad="38100" dist="38100" dir="2700000" algn="tl">
                              <a:srgbClr val="000000">
                                <a:alpha val="43137"/>
                              </a:srgbClr>
                            </a:outerShdw>
                          </a:effectLst>
                          <a:latin typeface="Calibri" panose="020F0502020204030204" pitchFamily="34" charset="0"/>
                          <a:ea typeface="HGPGothicE" panose="020B0400000000000000" pitchFamily="34" charset="-128"/>
                          <a:cs typeface="Calibri" panose="020F0502020204030204" pitchFamily="34" charset="0"/>
                        </a:rPr>
                        <a:t>Final IUP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276111199"/>
                  </a:ext>
                </a:extLst>
              </a:tr>
              <a:tr h="753976">
                <a:tc>
                  <a:txBody>
                    <a:bodyPr/>
                    <a:lstStyle/>
                    <a:p>
                      <a:pPr algn="ctr"/>
                      <a:r>
                        <a:rPr lang="en-US" sz="1200" dirty="0">
                          <a:solidFill>
                            <a:schemeClr val="bg1"/>
                          </a:solidFill>
                          <a:effectLst>
                            <a:outerShdw blurRad="38100" dist="38100" dir="2700000" algn="tl">
                              <a:srgbClr val="000000">
                                <a:alpha val="43137"/>
                              </a:srgbClr>
                            </a:outerShdw>
                          </a:effectLst>
                          <a:latin typeface="Calibri" panose="020F0502020204030204" pitchFamily="34" charset="0"/>
                          <a:ea typeface="HGPGothicE" panose="020B0400000000000000" pitchFamily="34" charset="-128"/>
                          <a:cs typeface="Calibri" panose="020F0502020204030204" pitchFamily="34" charset="0"/>
                        </a:rPr>
                        <a:t>Upload Updated Guidance &amp; Forms to WRIS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bg1"/>
                          </a:solidFill>
                          <a:effectLst>
                            <a:outerShdw blurRad="38100" dist="38100" dir="2700000" algn="tl">
                              <a:srgbClr val="000000">
                                <a:alpha val="43137"/>
                              </a:srgbClr>
                            </a:outerShdw>
                          </a:effectLst>
                          <a:latin typeface="Calibri" panose="020F0502020204030204" pitchFamily="34" charset="0"/>
                          <a:ea typeface="HGPGothicE" panose="020B0400000000000000" pitchFamily="34" charset="-128"/>
                          <a:cs typeface="Calibri" panose="020F0502020204030204" pitchFamily="34" charset="0"/>
                        </a:rPr>
                        <a:t>Create, Complete, Update, &amp; Submit Projects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19104"/>
                    </a:solidFill>
                  </a:tcPr>
                </a:tc>
                <a:tc>
                  <a:txBody>
                    <a:bodyPr/>
                    <a:lstStyle/>
                    <a:p>
                      <a:pPr algn="ctr"/>
                      <a:r>
                        <a:rPr lang="en-US" sz="1200" dirty="0">
                          <a:solidFill>
                            <a:schemeClr val="bg1"/>
                          </a:solidFill>
                          <a:effectLst>
                            <a:outerShdw blurRad="38100" dist="38100" dir="2700000" algn="tl">
                              <a:srgbClr val="000000">
                                <a:alpha val="43137"/>
                              </a:srgbClr>
                            </a:outerShdw>
                          </a:effectLst>
                          <a:latin typeface="Calibri" panose="020F0502020204030204" pitchFamily="34" charset="0"/>
                          <a:ea typeface="HGPGothicE" panose="020B0400000000000000" pitchFamily="34" charset="-128"/>
                          <a:cs typeface="Calibri" panose="020F0502020204030204" pitchFamily="34" charset="0"/>
                        </a:rPr>
                        <a:t>Update WRIS MHI with ACS Data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bg1"/>
                          </a:solidFill>
                          <a:effectLst>
                            <a:outerShdw blurRad="38100" dist="38100" dir="2700000" algn="tl">
                              <a:srgbClr val="000000">
                                <a:alpha val="43137"/>
                              </a:srgbClr>
                            </a:outerShdw>
                          </a:effectLst>
                          <a:latin typeface="Calibri" panose="020F0502020204030204" pitchFamily="34" charset="0"/>
                          <a:ea typeface="HGPGothicE" panose="020B0400000000000000" pitchFamily="34" charset="-128"/>
                          <a:cs typeface="Calibri" panose="020F0502020204030204" pitchFamily="34" charset="0"/>
                        </a:rPr>
                        <a:t>Forward Comments &amp; Responses to DOW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C0C0C"/>
                          </a:solidFill>
                          <a:effectLst>
                            <a:outerShdw blurRad="38100" dist="38100" dir="2700000" algn="tl">
                              <a:srgbClr val="000000">
                                <a:alpha val="43137"/>
                              </a:srgbClr>
                            </a:outerShdw>
                          </a:effectLst>
                          <a:uLnTx/>
                          <a:uFillTx/>
                          <a:latin typeface="Calibri" panose="020F0502020204030204" pitchFamily="34" charset="0"/>
                          <a:ea typeface="HGPGothicE" panose="020B0400000000000000" pitchFamily="34" charset="-128"/>
                          <a:cs typeface="Calibri" panose="020F0502020204030204" pitchFamily="34" charset="0"/>
                        </a:rPr>
                        <a:t>KIA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C0C0C"/>
                          </a:solidFill>
                          <a:effectLst>
                            <a:outerShdw blurRad="38100" dist="38100" dir="2700000" algn="tl">
                              <a:srgbClr val="000000">
                                <a:alpha val="43137"/>
                              </a:srgbClr>
                            </a:outerShdw>
                          </a:effectLst>
                          <a:uLnTx/>
                          <a:uFillTx/>
                          <a:latin typeface="Calibri" panose="020F0502020204030204" pitchFamily="34" charset="0"/>
                          <a:ea typeface="HGPGothicE" panose="020B0400000000000000" pitchFamily="34" charset="-128"/>
                          <a:cs typeface="Calibri" panose="020F0502020204030204" pitchFamily="34" charset="0"/>
                        </a:rPr>
                        <a:t>KIA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200" dirty="0">
                          <a:solidFill>
                            <a:schemeClr val="bg1"/>
                          </a:solidFill>
                          <a:effectLst>
                            <a:outerShdw blurRad="38100" dist="38100" dir="2700000" algn="tl">
                              <a:srgbClr val="000000">
                                <a:alpha val="43137"/>
                              </a:srgbClr>
                            </a:outerShdw>
                          </a:effectLst>
                          <a:latin typeface="Calibri" panose="020F0502020204030204" pitchFamily="34" charset="0"/>
                          <a:ea typeface="HGPGothicE" panose="020B0400000000000000" pitchFamily="34" charset="-128"/>
                          <a:cs typeface="Calibri" panose="020F0502020204030204" pitchFamily="34" charset="0"/>
                        </a:rPr>
                        <a:t>Loan Invitation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544738699"/>
                  </a:ext>
                </a:extLst>
              </a:tr>
              <a:tr h="753976">
                <a:tc>
                  <a:txBody>
                    <a:bodyPr/>
                    <a:lstStyle/>
                    <a:p>
                      <a:pPr algn="ctr"/>
                      <a:r>
                        <a:rPr lang="en-US" sz="1200" dirty="0">
                          <a:solidFill>
                            <a:schemeClr val="bg1"/>
                          </a:solidFill>
                          <a:effectLst>
                            <a:outerShdw blurRad="38100" dist="38100" dir="2700000" algn="tl">
                              <a:srgbClr val="000000">
                                <a:alpha val="43137"/>
                              </a:srgbClr>
                            </a:outerShdw>
                          </a:effectLst>
                          <a:latin typeface="Calibri" panose="020F0502020204030204" pitchFamily="34" charset="0"/>
                          <a:ea typeface="HGPGothicE" panose="020B0400000000000000" pitchFamily="34" charset="-128"/>
                          <a:cs typeface="Calibri" panose="020F0502020204030204" pitchFamily="34" charset="0"/>
                        </a:rPr>
                        <a:t>Notify ADDs of Guidance &amp; WRIS updates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bg1"/>
                          </a:solidFill>
                          <a:effectLst>
                            <a:outerShdw blurRad="38100" dist="38100" dir="2700000" algn="tl">
                              <a:srgbClr val="000000">
                                <a:alpha val="43137"/>
                              </a:srgbClr>
                            </a:outerShdw>
                          </a:effectLst>
                          <a:latin typeface="Calibri" panose="020F0502020204030204" pitchFamily="34" charset="0"/>
                          <a:ea typeface="HGPGothicE" panose="020B0400000000000000" pitchFamily="34" charset="-128"/>
                          <a:cs typeface="Calibri" panose="020F0502020204030204" pitchFamily="34" charset="0"/>
                        </a:rPr>
                        <a:t>Verify Submission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19104"/>
                    </a:solidFill>
                  </a:tcPr>
                </a:tc>
                <a:tc>
                  <a:txBody>
                    <a:bodyPr/>
                    <a:lstStyle/>
                    <a:p>
                      <a:pPr algn="ctr"/>
                      <a:r>
                        <a:rPr lang="en-US" sz="1200" dirty="0">
                          <a:solidFill>
                            <a:schemeClr val="bg1"/>
                          </a:solidFill>
                          <a:effectLst>
                            <a:outerShdw blurRad="38100" dist="38100" dir="2700000" algn="tl">
                              <a:srgbClr val="000000">
                                <a:alpha val="43137"/>
                              </a:srgbClr>
                            </a:outerShdw>
                          </a:effectLst>
                          <a:latin typeface="Calibri" panose="020F0502020204030204" pitchFamily="34" charset="0"/>
                          <a:ea typeface="HGPGothicE" panose="020B0400000000000000" pitchFamily="34" charset="-128"/>
                          <a:cs typeface="Calibri" panose="020F0502020204030204" pitchFamily="34" charset="0"/>
                        </a:rPr>
                        <a:t>Email Preliminary Review Spreadsheets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C0C0C"/>
                          </a:solidFill>
                          <a:effectLst>
                            <a:outerShdw blurRad="38100" dist="38100" dir="2700000" algn="tl">
                              <a:srgbClr val="000000">
                                <a:alpha val="43137"/>
                              </a:srgbClr>
                            </a:outerShdw>
                          </a:effectLst>
                          <a:uLnTx/>
                          <a:uFillTx/>
                          <a:latin typeface="Calibri" panose="020F0502020204030204" pitchFamily="34" charset="0"/>
                          <a:ea typeface="HGPGothicE" panose="020B0400000000000000" pitchFamily="34" charset="-128"/>
                          <a:cs typeface="Calibri" panose="020F0502020204030204" pitchFamily="34" charset="0"/>
                        </a:rPr>
                        <a:t>KIA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C0C0C"/>
                          </a:solidFill>
                          <a:effectLst>
                            <a:outerShdw blurRad="38100" dist="38100" dir="2700000" algn="tl">
                              <a:srgbClr val="000000">
                                <a:alpha val="43137"/>
                              </a:srgbClr>
                            </a:outerShdw>
                          </a:effectLst>
                          <a:uLnTx/>
                          <a:uFillTx/>
                          <a:latin typeface="Calibri" panose="020F0502020204030204" pitchFamily="34" charset="0"/>
                          <a:ea typeface="HGPGothicE" panose="020B0400000000000000" pitchFamily="34" charset="-128"/>
                          <a:cs typeface="Calibri" panose="020F0502020204030204" pitchFamily="34" charset="0"/>
                        </a:rPr>
                        <a:t>KIA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C0C0C"/>
                          </a:solidFill>
                          <a:effectLst>
                            <a:outerShdw blurRad="38100" dist="38100" dir="2700000" algn="tl">
                              <a:srgbClr val="000000">
                                <a:alpha val="43137"/>
                              </a:srgbClr>
                            </a:outerShdw>
                          </a:effectLst>
                          <a:uLnTx/>
                          <a:uFillTx/>
                          <a:latin typeface="Calibri" panose="020F0502020204030204" pitchFamily="34" charset="0"/>
                          <a:ea typeface="HGPGothicE" panose="020B0400000000000000" pitchFamily="34" charset="-128"/>
                          <a:cs typeface="Calibri" panose="020F0502020204030204" pitchFamily="34" charset="0"/>
                        </a:rPr>
                        <a:t>KIA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C0C0C"/>
                          </a:solidFill>
                          <a:effectLst>
                            <a:outerShdw blurRad="38100" dist="38100" dir="2700000" algn="tl">
                              <a:srgbClr val="000000">
                                <a:alpha val="43137"/>
                              </a:srgbClr>
                            </a:outerShdw>
                          </a:effectLst>
                          <a:uLnTx/>
                          <a:uFillTx/>
                          <a:latin typeface="Calibri" panose="020F0502020204030204" pitchFamily="34" charset="0"/>
                          <a:ea typeface="HGPGothicE" panose="020B0400000000000000" pitchFamily="34" charset="-128"/>
                          <a:cs typeface="Calibri" panose="020F0502020204030204" pitchFamily="34" charset="0"/>
                        </a:rPr>
                        <a:t>KIA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455525640"/>
                  </a:ext>
                </a:extLst>
              </a:tr>
              <a:tr h="53855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C0C0C"/>
                          </a:solidFill>
                          <a:effectLst>
                            <a:outerShdw blurRad="38100" dist="38100" dir="2700000" algn="tl">
                              <a:srgbClr val="000000">
                                <a:alpha val="43137"/>
                              </a:srgbClr>
                            </a:outerShdw>
                          </a:effectLst>
                          <a:uLnTx/>
                          <a:uFillTx/>
                          <a:latin typeface="Calibri" panose="020F0502020204030204" pitchFamily="34" charset="0"/>
                          <a:ea typeface="HGPGothicE" panose="020B0400000000000000" pitchFamily="34" charset="-128"/>
                          <a:cs typeface="Calibri" panose="020F0502020204030204" pitchFamily="34" charset="0"/>
                        </a:rPr>
                        <a:t>KIA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200" dirty="0">
                          <a:solidFill>
                            <a:schemeClr val="bg1"/>
                          </a:solidFill>
                          <a:effectLst>
                            <a:outerShdw blurRad="38100" dist="38100" dir="2700000" algn="tl">
                              <a:srgbClr val="000000">
                                <a:alpha val="43137"/>
                              </a:srgbClr>
                            </a:outerShdw>
                          </a:effectLst>
                          <a:latin typeface="Calibri" panose="020F0502020204030204" pitchFamily="34" charset="0"/>
                          <a:ea typeface="HGPGothicE" panose="020B0400000000000000" pitchFamily="34" charset="-128"/>
                          <a:cs typeface="Calibri" panose="020F0502020204030204" pitchFamily="34" charset="0"/>
                        </a:rPr>
                        <a:t>Final Call for Projects Check-in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0C0C0C"/>
                          </a:solidFill>
                          <a:effectLst>
                            <a:outerShdw blurRad="38100" dist="38100" dir="2700000" algn="tl">
                              <a:srgbClr val="000000">
                                <a:alpha val="43137"/>
                              </a:srgbClr>
                            </a:outerShdw>
                          </a:effectLst>
                          <a:latin typeface="Calibri" panose="020F0502020204030204" pitchFamily="34" charset="0"/>
                          <a:ea typeface="HGPGothicE" panose="020B0400000000000000" pitchFamily="34" charset="-128"/>
                          <a:cs typeface="Calibri" panose="020F0502020204030204" pitchFamily="34" charset="0"/>
                        </a:rPr>
                        <a:t>KIA</a:t>
                      </a:r>
                    </a:p>
                    <a:p>
                      <a:pPr algn="ctr"/>
                      <a:endParaRPr lang="en-US" sz="1200" dirty="0">
                        <a:solidFill>
                          <a:srgbClr val="131313"/>
                        </a:solidFill>
                        <a:effectLst>
                          <a:outerShdw blurRad="38100" dist="38100" dir="2700000" algn="tl">
                            <a:srgbClr val="000000">
                              <a:alpha val="43137"/>
                            </a:srgbClr>
                          </a:outerShdw>
                        </a:effectLst>
                        <a:latin typeface="Calibri" panose="020F0502020204030204" pitchFamily="34" charset="0"/>
                        <a:ea typeface="HGPGothicE" panose="020B0400000000000000" pitchFamily="34" charset="-128"/>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C0C0C"/>
                          </a:solidFill>
                          <a:effectLst>
                            <a:outerShdw blurRad="38100" dist="38100" dir="2700000" algn="tl">
                              <a:srgbClr val="000000">
                                <a:alpha val="43137"/>
                              </a:srgbClr>
                            </a:outerShdw>
                          </a:effectLst>
                          <a:uLnTx/>
                          <a:uFillTx/>
                          <a:latin typeface="Calibri" panose="020F0502020204030204" pitchFamily="34" charset="0"/>
                          <a:ea typeface="HGPGothicE" panose="020B0400000000000000" pitchFamily="34" charset="-128"/>
                          <a:cs typeface="Calibri" panose="020F0502020204030204" pitchFamily="34" charset="0"/>
                        </a:rPr>
                        <a:t>KIA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C0C0C"/>
                          </a:solidFill>
                          <a:effectLst>
                            <a:outerShdw blurRad="38100" dist="38100" dir="2700000" algn="tl">
                              <a:srgbClr val="000000">
                                <a:alpha val="43137"/>
                              </a:srgbClr>
                            </a:outerShdw>
                          </a:effectLst>
                          <a:uLnTx/>
                          <a:uFillTx/>
                          <a:latin typeface="Calibri" panose="020F0502020204030204" pitchFamily="34" charset="0"/>
                          <a:ea typeface="HGPGothicE" panose="020B0400000000000000" pitchFamily="34" charset="-128"/>
                          <a:cs typeface="Calibri" panose="020F0502020204030204" pitchFamily="34" charset="0"/>
                        </a:rPr>
                        <a:t>KIA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C0C0C"/>
                          </a:solidFill>
                          <a:effectLst>
                            <a:outerShdw blurRad="38100" dist="38100" dir="2700000" algn="tl">
                              <a:srgbClr val="000000">
                                <a:alpha val="43137"/>
                              </a:srgbClr>
                            </a:outerShdw>
                          </a:effectLst>
                          <a:uLnTx/>
                          <a:uFillTx/>
                          <a:latin typeface="Calibri" panose="020F0502020204030204" pitchFamily="34" charset="0"/>
                          <a:ea typeface="HGPGothicE" panose="020B0400000000000000" pitchFamily="34" charset="-128"/>
                          <a:cs typeface="Calibri" panose="020F0502020204030204" pitchFamily="34" charset="0"/>
                        </a:rPr>
                        <a:t>KIA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C0C0C"/>
                          </a:solidFill>
                          <a:effectLst>
                            <a:outerShdw blurRad="38100" dist="38100" dir="2700000" algn="tl">
                              <a:srgbClr val="000000">
                                <a:alpha val="43137"/>
                              </a:srgbClr>
                            </a:outerShdw>
                          </a:effectLst>
                          <a:uLnTx/>
                          <a:uFillTx/>
                          <a:latin typeface="Calibri" panose="020F0502020204030204" pitchFamily="34" charset="0"/>
                          <a:ea typeface="HGPGothicE" panose="020B0400000000000000" pitchFamily="34" charset="-128"/>
                          <a:cs typeface="Calibri" panose="020F0502020204030204" pitchFamily="34" charset="0"/>
                        </a:rPr>
                        <a:t>KIA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965242751"/>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srgbClr val="0C0C0C"/>
                        </a:solidFill>
                        <a:effectLst>
                          <a:outerShdw blurRad="38100" dist="38100" dir="2700000" algn="tl">
                            <a:srgbClr val="000000">
                              <a:alpha val="43137"/>
                            </a:srgbClr>
                          </a:outerShdw>
                        </a:effectLst>
                        <a:uLnTx/>
                        <a:uFillTx/>
                        <a:latin typeface="Calibri" panose="020F0502020204030204" pitchFamily="34" charset="0"/>
                        <a:ea typeface="HGPGothicE" panose="020B0400000000000000" pitchFamily="34" charset="-128"/>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00" dirty="0">
                        <a:solidFill>
                          <a:schemeClr val="bg1"/>
                        </a:solidFill>
                        <a:effectLst>
                          <a:outerShdw blurRad="38100" dist="38100" dir="2700000" algn="tl">
                            <a:srgbClr val="000000">
                              <a:alpha val="43137"/>
                            </a:srgbClr>
                          </a:outerShdw>
                        </a:effectLst>
                        <a:latin typeface="Calibri" panose="020F0502020204030204" pitchFamily="34" charset="0"/>
                        <a:ea typeface="HGPGothicE" panose="020B0400000000000000" pitchFamily="34" charset="-128"/>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00" dirty="0">
                        <a:solidFill>
                          <a:srgbClr val="131313"/>
                        </a:solidFill>
                        <a:effectLst>
                          <a:outerShdw blurRad="38100" dist="38100" dir="2700000" algn="tl">
                            <a:srgbClr val="000000">
                              <a:alpha val="43137"/>
                            </a:srgbClr>
                          </a:outerShdw>
                        </a:effectLst>
                        <a:latin typeface="Calibri" panose="020F0502020204030204" pitchFamily="34" charset="0"/>
                        <a:ea typeface="HGPGothicE" panose="020B0400000000000000" pitchFamily="34" charset="-128"/>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srgbClr val="0C0C0C"/>
                        </a:solidFill>
                        <a:effectLst>
                          <a:outerShdw blurRad="38100" dist="38100" dir="2700000" algn="tl">
                            <a:srgbClr val="000000">
                              <a:alpha val="43137"/>
                            </a:srgbClr>
                          </a:outerShdw>
                        </a:effectLst>
                        <a:uLnTx/>
                        <a:uFillTx/>
                        <a:latin typeface="Calibri" panose="020F0502020204030204" pitchFamily="34" charset="0"/>
                        <a:ea typeface="HGPGothicE" panose="020B0400000000000000" pitchFamily="34" charset="-128"/>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srgbClr val="0C0C0C"/>
                        </a:solidFill>
                        <a:effectLst>
                          <a:outerShdw blurRad="38100" dist="38100" dir="2700000" algn="tl">
                            <a:srgbClr val="000000">
                              <a:alpha val="43137"/>
                            </a:srgbClr>
                          </a:outerShdw>
                        </a:effectLst>
                        <a:uLnTx/>
                        <a:uFillTx/>
                        <a:latin typeface="Calibri" panose="020F0502020204030204" pitchFamily="34" charset="0"/>
                        <a:ea typeface="HGPGothicE" panose="020B0400000000000000" pitchFamily="34" charset="-128"/>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srgbClr val="0C0C0C"/>
                        </a:solidFill>
                        <a:effectLst>
                          <a:outerShdw blurRad="38100" dist="38100" dir="2700000" algn="tl">
                            <a:srgbClr val="000000">
                              <a:alpha val="43137"/>
                            </a:srgbClr>
                          </a:outerShdw>
                        </a:effectLst>
                        <a:uLnTx/>
                        <a:uFillTx/>
                        <a:latin typeface="Calibri" panose="020F0502020204030204" pitchFamily="34" charset="0"/>
                        <a:ea typeface="HGPGothicE" panose="020B0400000000000000" pitchFamily="34" charset="-128"/>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srgbClr val="0C0C0C"/>
                        </a:solidFill>
                        <a:effectLst>
                          <a:outerShdw blurRad="38100" dist="38100" dir="2700000" algn="tl">
                            <a:srgbClr val="000000">
                              <a:alpha val="43137"/>
                            </a:srgbClr>
                          </a:outerShdw>
                        </a:effectLst>
                        <a:uLnTx/>
                        <a:uFillTx/>
                        <a:latin typeface="Calibri" panose="020F0502020204030204" pitchFamily="34" charset="0"/>
                        <a:ea typeface="HGPGothicE" panose="020B0400000000000000" pitchFamily="34" charset="-128"/>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51401676"/>
                  </a:ext>
                </a:extLst>
              </a:tr>
              <a:tr h="3590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C0C0C"/>
                          </a:solidFill>
                          <a:effectLst>
                            <a:outerShdw blurRad="38100" dist="38100" dir="2700000" algn="tl">
                              <a:srgbClr val="000000">
                                <a:alpha val="43137"/>
                              </a:srgbClr>
                            </a:outerShdw>
                          </a:effectLst>
                          <a:uLnTx/>
                          <a:uFillTx/>
                          <a:latin typeface="Calibri" panose="020F0502020204030204" pitchFamily="34" charset="0"/>
                          <a:ea typeface="HGPGothicE" panose="020B0400000000000000" pitchFamily="34" charset="-128"/>
                          <a:cs typeface="Calibri" panose="020F0502020204030204" pitchFamily="34" charset="0"/>
                        </a:rPr>
                        <a:t>KIA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effectLst>
                            <a:outerShdw blurRad="38100" dist="38100" dir="2700000" algn="tl">
                              <a:srgbClr val="000000">
                                <a:alpha val="43137"/>
                              </a:srgbClr>
                            </a:outerShdw>
                          </a:effectLst>
                          <a:latin typeface="Calibri" panose="020F0502020204030204" pitchFamily="34" charset="0"/>
                          <a:ea typeface="HGPGothicE" panose="020B0400000000000000" pitchFamily="34" charset="-128"/>
                          <a:cs typeface="Calibri" panose="020F0502020204030204" pitchFamily="34" charset="0"/>
                        </a:rPr>
                        <a:t>Area Development District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1A105"/>
                    </a:solidFill>
                  </a:tcPr>
                </a:tc>
                <a:tc hMerge="1">
                  <a:txBody>
                    <a:bodyPr/>
                    <a:lstStyle/>
                    <a:p>
                      <a:endParaRP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19104"/>
                    </a:solidFill>
                  </a:tcPr>
                </a:tc>
                <a:tc>
                  <a:txBody>
                    <a:bodyPr/>
                    <a:lstStyle/>
                    <a:p>
                      <a:pPr algn="ctr"/>
                      <a:r>
                        <a:rPr lang="en-US" sz="1400" b="1" dirty="0">
                          <a:solidFill>
                            <a:schemeClr val="bg1"/>
                          </a:solidFill>
                          <a:effectLst>
                            <a:outerShdw blurRad="38100" dist="38100" dir="2700000" algn="tl">
                              <a:srgbClr val="000000">
                                <a:alpha val="43137"/>
                              </a:srgbClr>
                            </a:outerShdw>
                          </a:effectLst>
                          <a:latin typeface="Calibri" panose="020F0502020204030204" pitchFamily="34" charset="0"/>
                          <a:ea typeface="HGPGothicE" panose="020B0400000000000000" pitchFamily="34" charset="-128"/>
                          <a:cs typeface="Calibri" panose="020F0502020204030204" pitchFamily="34" charset="0"/>
                        </a:rPr>
                        <a:t>Division of Water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gridSpan="2">
                  <a:txBody>
                    <a:bodyPr/>
                    <a:lstStyle/>
                    <a:p>
                      <a:pPr algn="ctr"/>
                      <a:r>
                        <a:rPr lang="en-US" sz="1400" b="1" dirty="0">
                          <a:solidFill>
                            <a:schemeClr val="bg1"/>
                          </a:solidFill>
                          <a:effectLst>
                            <a:outerShdw blurRad="38100" dist="38100" dir="2700000" algn="tl">
                              <a:srgbClr val="000000">
                                <a:alpha val="43137"/>
                              </a:srgbClr>
                            </a:outerShdw>
                          </a:effectLst>
                          <a:latin typeface="Calibri" panose="020F0502020204030204" pitchFamily="34" charset="0"/>
                          <a:ea typeface="HGPGothicE" panose="020B0400000000000000" pitchFamily="34" charset="-128"/>
                          <a:cs typeface="Calibri" panose="020F0502020204030204" pitchFamily="34" charset="0"/>
                        </a:rPr>
                        <a:t>Kentucky Infrastructure Authority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hMerge="1">
                  <a:txBody>
                    <a:bodyPr/>
                    <a:lstStyle/>
                    <a:p>
                      <a:endParaRP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C0C0C"/>
                          </a:solidFill>
                          <a:effectLst>
                            <a:outerShdw blurRad="38100" dist="38100" dir="2700000" algn="tl">
                              <a:srgbClr val="000000">
                                <a:alpha val="43137"/>
                              </a:srgbClr>
                            </a:outerShdw>
                          </a:effectLst>
                          <a:uLnTx/>
                          <a:uFillTx/>
                          <a:latin typeface="Calibri" panose="020F0502020204030204" pitchFamily="34" charset="0"/>
                          <a:ea typeface="HGPGothicE" panose="020B0400000000000000" pitchFamily="34" charset="-128"/>
                          <a:cs typeface="Calibri" panose="020F0502020204030204" pitchFamily="34" charset="0"/>
                        </a:rPr>
                        <a:t>KIA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869081772"/>
                  </a:ext>
                </a:extLst>
              </a:tr>
            </a:tbl>
          </a:graphicData>
        </a:graphic>
      </p:graphicFrame>
      <mc:AlternateContent xmlns:mc="http://schemas.openxmlformats.org/markup-compatibility/2006" xmlns:p14="http://schemas.microsoft.com/office/powerpoint/2010/main" xmlns:aink="http://schemas.microsoft.com/office/drawing/2016/ink">
        <mc:Choice Requires="p14 aink">
          <p:contentPart p14:bwMode="auto" r:id="rId2">
            <p14:nvContentPartPr>
              <p14:cNvPr id="9" name="Ink 8">
                <a:extLst>
                  <a:ext uri="{FF2B5EF4-FFF2-40B4-BE49-F238E27FC236}">
                    <a16:creationId xmlns:a16="http://schemas.microsoft.com/office/drawing/2014/main" id="{9A4A9187-2667-0E69-4ED4-EBAF71A15971}"/>
                  </a:ext>
                </a:extLst>
              </p14:cNvPr>
              <p14:cNvContentPartPr/>
              <p14:nvPr/>
            </p14:nvContentPartPr>
            <p14:xfrm>
              <a:off x="1233668" y="1180251"/>
              <a:ext cx="360" cy="360"/>
            </p14:xfrm>
          </p:contentPart>
        </mc:Choice>
        <mc:Fallback xmlns="">
          <p:pic>
            <p:nvPicPr>
              <p:cNvPr id="9" name="Ink 8">
                <a:extLst>
                  <a:ext uri="{FF2B5EF4-FFF2-40B4-BE49-F238E27FC236}">
                    <a16:creationId xmlns:a16="http://schemas.microsoft.com/office/drawing/2014/main" id="{9A4A9187-2667-0E69-4ED4-EBAF71A15971}"/>
                  </a:ext>
                </a:extLst>
              </p:cNvPr>
              <p:cNvPicPr/>
              <p:nvPr/>
            </p:nvPicPr>
            <p:blipFill>
              <a:blip r:embed="rId3"/>
              <a:stretch>
                <a:fillRect/>
              </a:stretch>
            </p:blipFill>
            <p:spPr>
              <a:xfrm>
                <a:off x="1224668" y="1126611"/>
                <a:ext cx="18000" cy="10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
            <p14:nvContentPartPr>
              <p14:cNvPr id="10" name="Ink 9">
                <a:extLst>
                  <a:ext uri="{FF2B5EF4-FFF2-40B4-BE49-F238E27FC236}">
                    <a16:creationId xmlns:a16="http://schemas.microsoft.com/office/drawing/2014/main" id="{B0694DC5-F5D5-E8A1-FA43-1736FECFA562}"/>
                  </a:ext>
                </a:extLst>
              </p14:cNvPr>
              <p14:cNvContentPartPr/>
              <p14:nvPr/>
            </p14:nvContentPartPr>
            <p14:xfrm>
              <a:off x="6515948" y="1162611"/>
              <a:ext cx="360" cy="360"/>
            </p14:xfrm>
          </p:contentPart>
        </mc:Choice>
        <mc:Fallback xmlns="">
          <p:pic>
            <p:nvPicPr>
              <p:cNvPr id="10" name="Ink 9">
                <a:extLst>
                  <a:ext uri="{FF2B5EF4-FFF2-40B4-BE49-F238E27FC236}">
                    <a16:creationId xmlns:a16="http://schemas.microsoft.com/office/drawing/2014/main" id="{B0694DC5-F5D5-E8A1-FA43-1736FECFA562}"/>
                  </a:ext>
                </a:extLst>
              </p:cNvPr>
              <p:cNvPicPr/>
              <p:nvPr/>
            </p:nvPicPr>
            <p:blipFill>
              <a:blip r:embed="rId5"/>
              <a:stretch>
                <a:fillRect/>
              </a:stretch>
            </p:blipFill>
            <p:spPr>
              <a:xfrm>
                <a:off x="6507308" y="1108611"/>
                <a:ext cx="18000" cy="108000"/>
              </a:xfrm>
              <a:prstGeom prst="rect">
                <a:avLst/>
              </a:prstGeom>
            </p:spPr>
          </p:pic>
        </mc:Fallback>
      </mc:AlternateContent>
    </p:spTree>
    <p:extLst>
      <p:ext uri="{BB962C8B-B14F-4D97-AF65-F5344CB8AC3E}">
        <p14:creationId xmlns:p14="http://schemas.microsoft.com/office/powerpoint/2010/main" val="1450811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6C13451-545D-67BE-21B2-A5E517D624DD}"/>
              </a:ext>
            </a:extLst>
          </p:cNvPr>
          <p:cNvSpPr>
            <a:spLocks noGrp="1"/>
          </p:cNvSpPr>
          <p:nvPr>
            <p:ph idx="1"/>
          </p:nvPr>
        </p:nvSpPr>
        <p:spPr>
          <a:xfrm>
            <a:off x="466219" y="1608390"/>
            <a:ext cx="5225279" cy="3641220"/>
          </a:xfrm>
        </p:spPr>
        <p:txBody>
          <a:bodyPr/>
          <a:lstStyle/>
          <a:p>
            <a:pPr marL="0" marR="64770" indent="0" algn="ctr">
              <a:spcBef>
                <a:spcPts val="0"/>
              </a:spcBef>
              <a:buNone/>
            </a:pPr>
            <a:r>
              <a:rPr lang="en-US" sz="2400" b="1" dirty="0">
                <a:solidFill>
                  <a:srgbClr val="92D050"/>
                </a:solidFill>
                <a:effectLst>
                  <a:outerShdw blurRad="38100" dist="38100" dir="2700000" algn="tl">
                    <a:srgbClr val="000000">
                      <a:alpha val="43137"/>
                    </a:srgbClr>
                  </a:outerShdw>
                </a:effectLst>
                <a:latin typeface="+mn-lt"/>
              </a:rPr>
              <a:t>CWSRF</a:t>
            </a:r>
          </a:p>
          <a:p>
            <a:pPr marL="0" marR="64770" indent="0" algn="ctr">
              <a:spcBef>
                <a:spcPts val="0"/>
              </a:spcBef>
              <a:buNone/>
            </a:pPr>
            <a:endParaRPr lang="en-US" sz="1200" dirty="0">
              <a:effectLst>
                <a:outerShdw blurRad="38100" dist="38100" dir="2700000" algn="tl">
                  <a:srgbClr val="000000">
                    <a:alpha val="43137"/>
                  </a:srgbClr>
                </a:outerShdw>
              </a:effectLst>
              <a:latin typeface="+mn-lt"/>
            </a:endParaRPr>
          </a:p>
          <a:p>
            <a:pPr marR="64770">
              <a:spcBef>
                <a:spcPts val="0"/>
              </a:spcBef>
            </a:pPr>
            <a:r>
              <a:rPr lang="en-US" sz="2000" dirty="0">
                <a:effectLst>
                  <a:outerShdw blurRad="38100" dist="38100" dir="2700000" algn="tl">
                    <a:srgbClr val="000000">
                      <a:alpha val="43137"/>
                    </a:srgbClr>
                  </a:outerShdw>
                </a:effectLst>
                <a:latin typeface="+mn-lt"/>
              </a:rPr>
              <a:t>Regionalization, replacing or eliminating failing package treatment plants</a:t>
            </a:r>
          </a:p>
          <a:p>
            <a:pPr marR="64770">
              <a:spcBef>
                <a:spcPts val="0"/>
              </a:spcBef>
            </a:pPr>
            <a:endParaRPr lang="en-US" sz="2000" dirty="0">
              <a:effectLst>
                <a:outerShdw blurRad="38100" dist="38100" dir="2700000" algn="tl">
                  <a:srgbClr val="000000">
                    <a:alpha val="43137"/>
                  </a:srgbClr>
                </a:outerShdw>
              </a:effectLst>
              <a:latin typeface="+mn-lt"/>
            </a:endParaRPr>
          </a:p>
          <a:p>
            <a:pPr marR="64770">
              <a:spcBef>
                <a:spcPts val="0"/>
              </a:spcBef>
            </a:pPr>
            <a:r>
              <a:rPr lang="en-US" sz="2000" dirty="0">
                <a:effectLst>
                  <a:outerShdw blurRad="38100" dist="38100" dir="2700000" algn="tl">
                    <a:srgbClr val="000000">
                      <a:alpha val="43137"/>
                    </a:srgbClr>
                  </a:outerShdw>
                </a:effectLst>
                <a:latin typeface="+mn-lt"/>
              </a:rPr>
              <a:t>Eliminating failing septic tanks </a:t>
            </a:r>
          </a:p>
          <a:p>
            <a:pPr marR="64770">
              <a:spcBef>
                <a:spcPts val="0"/>
              </a:spcBef>
            </a:pPr>
            <a:endParaRPr lang="en-US" sz="2000" dirty="0">
              <a:effectLst>
                <a:outerShdw blurRad="38100" dist="38100" dir="2700000" algn="tl">
                  <a:srgbClr val="000000">
                    <a:alpha val="43137"/>
                  </a:srgbClr>
                </a:outerShdw>
              </a:effectLst>
              <a:latin typeface="+mn-lt"/>
            </a:endParaRPr>
          </a:p>
          <a:p>
            <a:pPr marR="64770">
              <a:spcBef>
                <a:spcPts val="0"/>
              </a:spcBef>
            </a:pPr>
            <a:r>
              <a:rPr lang="en-US" sz="2000" dirty="0">
                <a:effectLst>
                  <a:outerShdw blurRad="38100" dist="38100" dir="2700000" algn="tl">
                    <a:srgbClr val="000000">
                      <a:alpha val="43137"/>
                    </a:srgbClr>
                  </a:outerShdw>
                </a:effectLst>
                <a:latin typeface="+mn-lt"/>
              </a:rPr>
              <a:t>Disadvantaged communities </a:t>
            </a:r>
          </a:p>
        </p:txBody>
      </p:sp>
      <p:sp>
        <p:nvSpPr>
          <p:cNvPr id="3" name="Title 2">
            <a:extLst>
              <a:ext uri="{FF2B5EF4-FFF2-40B4-BE49-F238E27FC236}">
                <a16:creationId xmlns:a16="http://schemas.microsoft.com/office/drawing/2014/main" id="{415CBCC8-CC8D-0EAF-DB15-93887E19E24D}"/>
              </a:ext>
            </a:extLst>
          </p:cNvPr>
          <p:cNvSpPr>
            <a:spLocks noGrp="1"/>
          </p:cNvSpPr>
          <p:nvPr>
            <p:ph type="title"/>
          </p:nvPr>
        </p:nvSpPr>
        <p:spPr>
          <a:xfrm>
            <a:off x="79229" y="71904"/>
            <a:ext cx="12038789" cy="715962"/>
          </a:xfrm>
        </p:spPr>
        <p:txBody>
          <a:bodyPr/>
          <a:lstStyle/>
          <a:p>
            <a:pPr algn="ctr"/>
            <a:r>
              <a:rPr lang="en-US" sz="4200" dirty="0">
                <a:solidFill>
                  <a:schemeClr val="bg1">
                    <a:lumMod val="85000"/>
                  </a:schemeClr>
                </a:solidFill>
                <a:effectLst>
                  <a:outerShdw blurRad="38100" dist="38100" dir="2700000" algn="tl">
                    <a:srgbClr val="000000">
                      <a:alpha val="43137"/>
                    </a:srgbClr>
                  </a:outerShdw>
                </a:effectLst>
                <a:latin typeface="+mn-lt"/>
              </a:rPr>
              <a:t>SRF Guidance Documents Updates</a:t>
            </a:r>
          </a:p>
        </p:txBody>
      </p:sp>
      <p:sp>
        <p:nvSpPr>
          <p:cNvPr id="4" name="Content Placeholder 1">
            <a:extLst>
              <a:ext uri="{FF2B5EF4-FFF2-40B4-BE49-F238E27FC236}">
                <a16:creationId xmlns:a16="http://schemas.microsoft.com/office/drawing/2014/main" id="{FA2A02EA-6D60-5640-E99E-A7518A844D98}"/>
              </a:ext>
            </a:extLst>
          </p:cNvPr>
          <p:cNvSpPr txBox="1">
            <a:spLocks/>
          </p:cNvSpPr>
          <p:nvPr/>
        </p:nvSpPr>
        <p:spPr>
          <a:xfrm>
            <a:off x="6028725" y="1608390"/>
            <a:ext cx="5776957" cy="35814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mj-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j-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j-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j-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64770" indent="0" algn="ctr">
              <a:spcBef>
                <a:spcPts val="0"/>
              </a:spcBef>
              <a:buFont typeface="Arial" pitchFamily="34" charset="0"/>
              <a:buNone/>
            </a:pPr>
            <a:r>
              <a:rPr lang="en-US" sz="2400" b="1" dirty="0">
                <a:solidFill>
                  <a:srgbClr val="00B0F0"/>
                </a:solidFill>
                <a:effectLst>
                  <a:outerShdw blurRad="38100" dist="38100" dir="2700000" algn="tl">
                    <a:srgbClr val="000000">
                      <a:alpha val="43137"/>
                    </a:srgbClr>
                  </a:outerShdw>
                </a:effectLst>
                <a:latin typeface="+mn-lt"/>
              </a:rPr>
              <a:t>DWSRF</a:t>
            </a:r>
          </a:p>
          <a:p>
            <a:pPr marL="0" marR="64770" indent="0" algn="ctr">
              <a:spcBef>
                <a:spcPts val="0"/>
              </a:spcBef>
              <a:buFont typeface="Arial" pitchFamily="34" charset="0"/>
              <a:buNone/>
            </a:pPr>
            <a:endParaRPr lang="en-US" sz="1200" dirty="0">
              <a:effectLst>
                <a:outerShdw blurRad="38100" dist="38100" dir="2700000" algn="tl">
                  <a:srgbClr val="000000">
                    <a:alpha val="43137"/>
                  </a:srgbClr>
                </a:outerShdw>
              </a:effectLst>
              <a:latin typeface="+mn-lt"/>
            </a:endParaRPr>
          </a:p>
          <a:p>
            <a:pPr marR="64770">
              <a:spcBef>
                <a:spcPts val="0"/>
              </a:spcBef>
            </a:pPr>
            <a:r>
              <a:rPr lang="en-US" sz="1800" dirty="0">
                <a:effectLst>
                  <a:outerShdw blurRad="38100" dist="38100" dir="2700000" algn="tl">
                    <a:srgbClr val="000000">
                      <a:alpha val="43137"/>
                    </a:srgbClr>
                  </a:outerShdw>
                </a:effectLst>
                <a:latin typeface="+mn-lt"/>
              </a:rPr>
              <a:t>Addressing PFAS through regionalization, source water protection, potable water supply, and treatment </a:t>
            </a:r>
          </a:p>
          <a:p>
            <a:pPr marR="64770">
              <a:spcBef>
                <a:spcPts val="0"/>
              </a:spcBef>
            </a:pPr>
            <a:endParaRPr lang="en-US" sz="1800" dirty="0">
              <a:effectLst>
                <a:outerShdw blurRad="38100" dist="38100" dir="2700000" algn="tl">
                  <a:srgbClr val="000000">
                    <a:alpha val="43137"/>
                  </a:srgbClr>
                </a:outerShdw>
              </a:effectLst>
              <a:latin typeface="+mn-lt"/>
            </a:endParaRPr>
          </a:p>
          <a:p>
            <a:pPr marR="64770">
              <a:spcBef>
                <a:spcPts val="0"/>
              </a:spcBef>
            </a:pPr>
            <a:r>
              <a:rPr lang="en-US" sz="1800" dirty="0">
                <a:effectLst>
                  <a:outerShdw blurRad="38100" dist="38100" dir="2700000" algn="tl">
                    <a:srgbClr val="000000">
                      <a:alpha val="43137"/>
                    </a:srgbClr>
                  </a:outerShdw>
                </a:effectLst>
                <a:latin typeface="+mn-lt"/>
              </a:rPr>
              <a:t>Distribution system infrastructure</a:t>
            </a:r>
          </a:p>
          <a:p>
            <a:pPr marR="64770">
              <a:spcBef>
                <a:spcPts val="0"/>
              </a:spcBef>
            </a:pPr>
            <a:endParaRPr lang="en-US" sz="1800" dirty="0">
              <a:effectLst>
                <a:outerShdw blurRad="38100" dist="38100" dir="2700000" algn="tl">
                  <a:srgbClr val="000000">
                    <a:alpha val="43137"/>
                  </a:srgbClr>
                </a:outerShdw>
              </a:effectLst>
              <a:latin typeface="+mn-lt"/>
            </a:endParaRPr>
          </a:p>
          <a:p>
            <a:pPr marR="64770">
              <a:spcBef>
                <a:spcPts val="0"/>
              </a:spcBef>
            </a:pPr>
            <a:r>
              <a:rPr lang="en-US" sz="1800" dirty="0">
                <a:effectLst>
                  <a:outerShdw blurRad="38100" dist="38100" dir="2700000" algn="tl">
                    <a:srgbClr val="000000">
                      <a:alpha val="43137"/>
                    </a:srgbClr>
                  </a:outerShdw>
                </a:effectLst>
                <a:latin typeface="+mn-lt"/>
              </a:rPr>
              <a:t>Lead Compliance </a:t>
            </a:r>
          </a:p>
          <a:p>
            <a:pPr marR="64770">
              <a:spcBef>
                <a:spcPts val="0"/>
              </a:spcBef>
            </a:pPr>
            <a:endParaRPr lang="en-US" sz="1800" dirty="0">
              <a:effectLst>
                <a:outerShdw blurRad="38100" dist="38100" dir="2700000" algn="tl">
                  <a:srgbClr val="000000">
                    <a:alpha val="43137"/>
                  </a:srgbClr>
                </a:outerShdw>
              </a:effectLst>
              <a:latin typeface="+mn-lt"/>
            </a:endParaRPr>
          </a:p>
          <a:p>
            <a:pPr marR="64770">
              <a:spcBef>
                <a:spcPts val="0"/>
              </a:spcBef>
            </a:pPr>
            <a:r>
              <a:rPr lang="en-US" sz="1800" dirty="0">
                <a:effectLst>
                  <a:outerShdw blurRad="38100" dist="38100" dir="2700000" algn="tl">
                    <a:srgbClr val="000000">
                      <a:alpha val="43137"/>
                    </a:srgbClr>
                  </a:outerShdw>
                </a:effectLst>
                <a:latin typeface="+mn-lt"/>
              </a:rPr>
              <a:t>Security</a:t>
            </a:r>
          </a:p>
          <a:p>
            <a:pPr marR="64770">
              <a:spcBef>
                <a:spcPts val="0"/>
              </a:spcBef>
            </a:pPr>
            <a:endParaRPr lang="en-US" sz="1800" dirty="0">
              <a:effectLst>
                <a:outerShdw blurRad="38100" dist="38100" dir="2700000" algn="tl">
                  <a:srgbClr val="000000">
                    <a:alpha val="43137"/>
                  </a:srgbClr>
                </a:outerShdw>
              </a:effectLst>
              <a:latin typeface="+mn-lt"/>
            </a:endParaRPr>
          </a:p>
          <a:p>
            <a:pPr marR="64770">
              <a:spcBef>
                <a:spcPts val="0"/>
              </a:spcBef>
            </a:pPr>
            <a:r>
              <a:rPr lang="en-US" sz="1800" dirty="0">
                <a:effectLst>
                  <a:outerShdw blurRad="38100" dist="38100" dir="2700000" algn="tl">
                    <a:srgbClr val="000000">
                      <a:alpha val="43137"/>
                    </a:srgbClr>
                  </a:outerShdw>
                </a:effectLst>
                <a:latin typeface="+mn-lt"/>
              </a:rPr>
              <a:t>Disadvantaged communities</a:t>
            </a:r>
          </a:p>
          <a:p>
            <a:pPr marR="64770">
              <a:spcBef>
                <a:spcPts val="0"/>
              </a:spcBef>
            </a:pPr>
            <a:endParaRPr lang="en-US" sz="1800" dirty="0">
              <a:effectLst>
                <a:outerShdw blurRad="38100" dist="38100" dir="2700000" algn="tl">
                  <a:srgbClr val="000000">
                    <a:alpha val="43137"/>
                  </a:srgbClr>
                </a:outerShdw>
              </a:effectLst>
              <a:latin typeface="+mn-lt"/>
            </a:endParaRPr>
          </a:p>
          <a:p>
            <a:pPr marR="64770">
              <a:spcBef>
                <a:spcPts val="0"/>
              </a:spcBef>
            </a:pPr>
            <a:r>
              <a:rPr lang="en-US" sz="1800" dirty="0">
                <a:effectLst>
                  <a:outerShdw blurRad="38100" dist="38100" dir="2700000" algn="tl">
                    <a:srgbClr val="000000">
                      <a:alpha val="43137"/>
                    </a:srgbClr>
                  </a:outerShdw>
                </a:effectLst>
                <a:latin typeface="+mn-lt"/>
              </a:rPr>
              <a:t>Planning</a:t>
            </a:r>
          </a:p>
          <a:p>
            <a:pPr marR="64770">
              <a:spcBef>
                <a:spcPts val="0"/>
              </a:spcBef>
            </a:pPr>
            <a:endParaRPr lang="en-US" sz="1400" dirty="0">
              <a:effectLst>
                <a:outerShdw blurRad="38100" dist="38100" dir="2700000" algn="tl">
                  <a:srgbClr val="000000">
                    <a:alpha val="43137"/>
                  </a:srgbClr>
                </a:outerShdw>
              </a:effectLst>
              <a:latin typeface="+mn-lt"/>
            </a:endParaRPr>
          </a:p>
          <a:p>
            <a:pPr marR="64770">
              <a:spcBef>
                <a:spcPts val="0"/>
              </a:spcBef>
            </a:pPr>
            <a:endParaRPr lang="en-US" sz="1400" dirty="0">
              <a:effectLst>
                <a:outerShdw blurRad="38100" dist="38100" dir="2700000" algn="tl">
                  <a:srgbClr val="000000">
                    <a:alpha val="43137"/>
                  </a:srgbClr>
                </a:outerShdw>
              </a:effectLst>
              <a:latin typeface="+mn-lt"/>
            </a:endParaRPr>
          </a:p>
        </p:txBody>
      </p:sp>
      <p:sp>
        <p:nvSpPr>
          <p:cNvPr id="5" name="TextBox 4">
            <a:extLst>
              <a:ext uri="{FF2B5EF4-FFF2-40B4-BE49-F238E27FC236}">
                <a16:creationId xmlns:a16="http://schemas.microsoft.com/office/drawing/2014/main" id="{233A2C50-2597-4DDB-1F43-0D3502B27DE1}"/>
              </a:ext>
            </a:extLst>
          </p:cNvPr>
          <p:cNvSpPr txBox="1"/>
          <p:nvPr/>
        </p:nvSpPr>
        <p:spPr>
          <a:xfrm>
            <a:off x="3207521" y="1075605"/>
            <a:ext cx="5776957" cy="400110"/>
          </a:xfrm>
          <a:prstGeom prst="rect">
            <a:avLst/>
          </a:prstGeom>
          <a:noFill/>
        </p:spPr>
        <p:txBody>
          <a:bodyPr wrap="square" rtlCol="0">
            <a:spAutoFit/>
          </a:bodyPr>
          <a:lstStyle/>
          <a:p>
            <a:r>
              <a:rPr lang="en-US" sz="2000" dirty="0">
                <a:solidFill>
                  <a:srgbClr val="DFDA00"/>
                </a:solidFill>
              </a:rPr>
              <a:t>Adjustments to CWSRF and DWSRF Priority System </a:t>
            </a:r>
          </a:p>
        </p:txBody>
      </p:sp>
    </p:spTree>
    <p:extLst>
      <p:ext uri="{BB962C8B-B14F-4D97-AF65-F5344CB8AC3E}">
        <p14:creationId xmlns:p14="http://schemas.microsoft.com/office/powerpoint/2010/main" val="20616976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098397" y="932351"/>
            <a:ext cx="8011360" cy="523220"/>
          </a:xfrm>
          <a:prstGeom prst="rect">
            <a:avLst/>
          </a:prstGeom>
        </p:spPr>
        <p:txBody>
          <a:bodyPr wrap="none">
            <a:spAutoFit/>
          </a:bodyPr>
          <a:lstStyle/>
          <a:p>
            <a:r>
              <a:rPr lang="en-US" sz="2800" dirty="0">
                <a:solidFill>
                  <a:schemeClr val="bg1">
                    <a:lumMod val="95000"/>
                  </a:schemeClr>
                </a:solidFill>
              </a:rPr>
              <a:t>from Guidance Document to Proposed GIS Mapping</a:t>
            </a:r>
          </a:p>
        </p:txBody>
      </p:sp>
      <p:sp>
        <p:nvSpPr>
          <p:cNvPr id="2" name="Flowchart: Process 1"/>
          <p:cNvSpPr/>
          <p:nvPr/>
        </p:nvSpPr>
        <p:spPr>
          <a:xfrm>
            <a:off x="3480390" y="2999993"/>
            <a:ext cx="1931920" cy="1395167"/>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lumMod val="95000"/>
                  </a:schemeClr>
                </a:solidFill>
                <a:latin typeface="Arial" panose="020B0604020202020204" pitchFamily="34" charset="0"/>
              </a:rPr>
              <a:t>CW / DW</a:t>
            </a:r>
          </a:p>
          <a:p>
            <a:r>
              <a:rPr lang="en-US" dirty="0">
                <a:solidFill>
                  <a:schemeClr val="bg1">
                    <a:lumMod val="95000"/>
                  </a:schemeClr>
                </a:solidFill>
                <a:latin typeface="Arial" panose="020B0604020202020204" pitchFamily="34" charset="0"/>
              </a:rPr>
              <a:t>Project Profile Pre-Application</a:t>
            </a:r>
          </a:p>
        </p:txBody>
      </p:sp>
      <p:sp>
        <p:nvSpPr>
          <p:cNvPr id="8" name="Flowchart: Process 7"/>
          <p:cNvSpPr/>
          <p:nvPr/>
        </p:nvSpPr>
        <p:spPr>
          <a:xfrm>
            <a:off x="6118042" y="2999993"/>
            <a:ext cx="1931920" cy="1395167"/>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lumMod val="95000"/>
                  </a:schemeClr>
                </a:solidFill>
                <a:latin typeface="Arial" panose="020B0604020202020204" pitchFamily="34" charset="0"/>
              </a:rPr>
              <a:t>CW / DW</a:t>
            </a:r>
          </a:p>
          <a:p>
            <a:r>
              <a:rPr lang="en-US" dirty="0">
                <a:solidFill>
                  <a:schemeClr val="bg1">
                    <a:lumMod val="95000"/>
                  </a:schemeClr>
                </a:solidFill>
                <a:latin typeface="Arial" panose="020B0604020202020204" pitchFamily="34" charset="0"/>
              </a:rPr>
              <a:t>Project Profile</a:t>
            </a:r>
          </a:p>
        </p:txBody>
      </p:sp>
      <p:sp>
        <p:nvSpPr>
          <p:cNvPr id="11" name="Flowchart: Process 10"/>
          <p:cNvSpPr/>
          <p:nvPr/>
        </p:nvSpPr>
        <p:spPr>
          <a:xfrm>
            <a:off x="8755695" y="2999993"/>
            <a:ext cx="1931920" cy="1395167"/>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lumMod val="95000"/>
                  </a:schemeClr>
                </a:solidFill>
                <a:latin typeface="Arial" panose="020B0604020202020204" pitchFamily="34" charset="0"/>
              </a:rPr>
              <a:t>Proposed</a:t>
            </a:r>
          </a:p>
          <a:p>
            <a:r>
              <a:rPr lang="en-US" dirty="0">
                <a:solidFill>
                  <a:schemeClr val="bg1">
                    <a:lumMod val="95000"/>
                  </a:schemeClr>
                </a:solidFill>
                <a:latin typeface="Arial" panose="020B0604020202020204" pitchFamily="34" charset="0"/>
              </a:rPr>
              <a:t>GIS Mapping</a:t>
            </a:r>
          </a:p>
        </p:txBody>
      </p:sp>
      <p:sp>
        <p:nvSpPr>
          <p:cNvPr id="3" name="Right Arrow 2"/>
          <p:cNvSpPr/>
          <p:nvPr/>
        </p:nvSpPr>
        <p:spPr>
          <a:xfrm>
            <a:off x="5407767" y="3646037"/>
            <a:ext cx="685800" cy="197964"/>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105396" y="116549"/>
            <a:ext cx="2853410" cy="461665"/>
          </a:xfrm>
          <a:prstGeom prst="rect">
            <a:avLst/>
          </a:prstGeom>
        </p:spPr>
        <p:txBody>
          <a:bodyPr wrap="none">
            <a:spAutoFit/>
          </a:bodyPr>
          <a:lstStyle/>
          <a:p>
            <a:r>
              <a:rPr lang="en-US" sz="2400" dirty="0">
                <a:solidFill>
                  <a:schemeClr val="bg1">
                    <a:lumMod val="95000"/>
                  </a:schemeClr>
                </a:solidFill>
              </a:rPr>
              <a:t>WRIS Project Profile </a:t>
            </a:r>
          </a:p>
        </p:txBody>
      </p:sp>
      <p:sp>
        <p:nvSpPr>
          <p:cNvPr id="5" name="Flowchart: Process 4">
            <a:extLst>
              <a:ext uri="{FF2B5EF4-FFF2-40B4-BE49-F238E27FC236}">
                <a16:creationId xmlns:a16="http://schemas.microsoft.com/office/drawing/2014/main" id="{516BF3D9-E9AF-B242-32E5-F212731830E9}"/>
              </a:ext>
            </a:extLst>
          </p:cNvPr>
          <p:cNvSpPr/>
          <p:nvPr/>
        </p:nvSpPr>
        <p:spPr>
          <a:xfrm>
            <a:off x="842738" y="2999993"/>
            <a:ext cx="1931920" cy="1395167"/>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lumMod val="95000"/>
                  </a:schemeClr>
                </a:solidFill>
                <a:latin typeface="Arial" panose="020B0604020202020204" pitchFamily="34" charset="0"/>
              </a:rPr>
              <a:t>DOW</a:t>
            </a:r>
          </a:p>
          <a:p>
            <a:r>
              <a:rPr lang="en-US">
                <a:solidFill>
                  <a:schemeClr val="bg1">
                    <a:lumMod val="95000"/>
                  </a:schemeClr>
                </a:solidFill>
                <a:latin typeface="Arial" panose="020B0604020202020204" pitchFamily="34" charset="0"/>
              </a:rPr>
              <a:t>Guidance Documents</a:t>
            </a:r>
            <a:endParaRPr lang="en-US" dirty="0">
              <a:solidFill>
                <a:schemeClr val="bg1">
                  <a:lumMod val="95000"/>
                </a:schemeClr>
              </a:solidFill>
              <a:latin typeface="Arial" panose="020B0604020202020204" pitchFamily="34" charset="0"/>
            </a:endParaRPr>
          </a:p>
        </p:txBody>
      </p:sp>
      <p:sp>
        <p:nvSpPr>
          <p:cNvPr id="6" name="Right Arrow 2">
            <a:extLst>
              <a:ext uri="{FF2B5EF4-FFF2-40B4-BE49-F238E27FC236}">
                <a16:creationId xmlns:a16="http://schemas.microsoft.com/office/drawing/2014/main" id="{B2CA1D6F-9D52-4F9D-2F31-9C9F439F36E2}"/>
              </a:ext>
            </a:extLst>
          </p:cNvPr>
          <p:cNvSpPr/>
          <p:nvPr/>
        </p:nvSpPr>
        <p:spPr>
          <a:xfrm>
            <a:off x="2783575" y="3646038"/>
            <a:ext cx="683444" cy="197963"/>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Left-Right 6">
            <a:extLst>
              <a:ext uri="{FF2B5EF4-FFF2-40B4-BE49-F238E27FC236}">
                <a16:creationId xmlns:a16="http://schemas.microsoft.com/office/drawing/2014/main" id="{BDE7BD3A-C36E-AA2C-CF3F-D94A987679AF}"/>
              </a:ext>
            </a:extLst>
          </p:cNvPr>
          <p:cNvSpPr/>
          <p:nvPr/>
        </p:nvSpPr>
        <p:spPr>
          <a:xfrm>
            <a:off x="8038679" y="3653975"/>
            <a:ext cx="731520" cy="201168"/>
          </a:xfrm>
          <a:prstGeom prst="lef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8459526"/>
      </p:ext>
    </p:extLst>
  </p:cSld>
  <p:clrMapOvr>
    <a:masterClrMapping/>
  </p:clrMapOvr>
</p:sld>
</file>

<file path=ppt/theme/theme1.xml><?xml version="1.0" encoding="utf-8"?>
<a:theme xmlns:a="http://schemas.openxmlformats.org/drawingml/2006/main" name="KIA">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00"/>
      </a:hlink>
      <a:folHlink>
        <a:srgbClr val="FFFF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KIA" id="{473EF073-ACEB-4B94-A057-D188DF0DD71E}" vid="{84A073EC-0360-430F-9CB9-BB6FA4D9CA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57A8BD574A58B47942B2397888DDD74" ma:contentTypeVersion="1" ma:contentTypeDescription="Create a new document." ma:contentTypeScope="" ma:versionID="62c0db3f8d01c00a71a0303eefa59ed4">
  <xsd:schema xmlns:xsd="http://www.w3.org/2001/XMLSchema" xmlns:xs="http://www.w3.org/2001/XMLSchema" xmlns:p="http://schemas.microsoft.com/office/2006/metadata/properties" xmlns:ns1="http://schemas.microsoft.com/sharepoint/v3" targetNamespace="http://schemas.microsoft.com/office/2006/metadata/properties" ma:root="true" ma:fieldsID="76306148d0f7b992e79f2d9b1f249a81"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A11DD01C-6A47-4B97-9A88-A54D6AA18C09}"/>
</file>

<file path=customXml/itemProps2.xml><?xml version="1.0" encoding="utf-8"?>
<ds:datastoreItem xmlns:ds="http://schemas.openxmlformats.org/officeDocument/2006/customXml" ds:itemID="{6B50EDEF-84C5-49F6-900C-8AB21B165612}"/>
</file>

<file path=customXml/itemProps3.xml><?xml version="1.0" encoding="utf-8"?>
<ds:datastoreItem xmlns:ds="http://schemas.openxmlformats.org/officeDocument/2006/customXml" ds:itemID="{1F41593B-4ECC-434D-AD62-82F23BA967CC}"/>
</file>

<file path=docProps/app.xml><?xml version="1.0" encoding="utf-8"?>
<Properties xmlns="http://schemas.openxmlformats.org/officeDocument/2006/extended-properties" xmlns:vt="http://schemas.openxmlformats.org/officeDocument/2006/docPropsVTypes">
  <Template>KIA</Template>
  <TotalTime>7422</TotalTime>
  <Words>2859</Words>
  <Application>Microsoft Office PowerPoint</Application>
  <PresentationFormat>Widescreen</PresentationFormat>
  <Paragraphs>587</Paragraphs>
  <Slides>54</Slides>
  <Notes>30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54</vt:i4>
      </vt:variant>
    </vt:vector>
  </HeadingPairs>
  <TitlesOfParts>
    <vt:vector size="66" baseType="lpstr">
      <vt:lpstr>Abadi</vt:lpstr>
      <vt:lpstr>Amasis MT Pro</vt:lpstr>
      <vt:lpstr>Aptos</vt:lpstr>
      <vt:lpstr>Arial</vt:lpstr>
      <vt:lpstr>Bauhaus 93</vt:lpstr>
      <vt:lpstr>Calibri</vt:lpstr>
      <vt:lpstr>Calibri-Light</vt:lpstr>
      <vt:lpstr>Cambria</vt:lpstr>
      <vt:lpstr>Consolas</vt:lpstr>
      <vt:lpstr>Times New Roman</vt:lpstr>
      <vt:lpstr>Wingdings</vt:lpstr>
      <vt:lpstr>KIA</vt:lpstr>
      <vt:lpstr>WRIS Project Profile  and  Call for Projects</vt:lpstr>
      <vt:lpstr>The State Revolving Fund </vt:lpstr>
      <vt:lpstr>PowerPoint Presentation</vt:lpstr>
      <vt:lpstr>Per- &amp; polyfluoroalkyl substances (PFAS)</vt:lpstr>
      <vt:lpstr>Eligibilities </vt:lpstr>
      <vt:lpstr>SRF Priorities </vt:lpstr>
      <vt:lpstr>SRF Call for Projects &amp; Ranking Process Schedule </vt:lpstr>
      <vt:lpstr>SRF Guidance Documents Updates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WRIS</vt:lpstr>
      <vt:lpstr>WRIS Portal</vt:lpstr>
      <vt:lpstr>WRIS Portal</vt:lpstr>
      <vt:lpstr>WRIS Portal: System Data</vt:lpstr>
      <vt:lpstr>Asset Management Tab</vt:lpstr>
      <vt:lpstr>Asset Management Tab</vt:lpstr>
      <vt:lpstr>Asset Management Tab</vt:lpstr>
      <vt:lpstr>Asset Management Tab</vt:lpstr>
      <vt:lpstr>Asset Management Tab</vt:lpstr>
      <vt:lpstr>Asset Management Tab</vt:lpstr>
      <vt:lpstr>WRIS Portal: System Data</vt:lpstr>
      <vt:lpstr>WRIS Portal</vt:lpstr>
      <vt:lpstr>WRIS Portal: Project Profile</vt:lpstr>
      <vt:lpstr>WRIS Portal: Project Profile</vt:lpstr>
      <vt:lpstr>WRIS Portal: Project Profile</vt:lpstr>
      <vt:lpstr>WRIS Portal: Project Profile</vt:lpstr>
      <vt:lpstr>WRIS Portal: Project Profile</vt:lpstr>
      <vt:lpstr>WRIS Portal</vt:lpstr>
      <vt:lpstr>WRIS Portal: GIS</vt:lpstr>
      <vt:lpstr>WRIS Portal: GIS</vt:lpstr>
      <vt:lpstr>WRIS Portal: GIS</vt:lpstr>
      <vt:lpstr>WRIS Portal: GIS</vt:lpstr>
      <vt:lpstr>WRIS Portal: GIS</vt:lpstr>
      <vt:lpstr>WRIS Portal: GIS</vt:lpstr>
      <vt:lpstr>PowerPoint Presentation</vt:lpstr>
      <vt:lpstr>PowerPoint Presentation</vt:lpstr>
      <vt:lpstr>WRIS Portal: GIS</vt:lpstr>
      <vt:lpstr>PowerPoint Presentation</vt:lpstr>
      <vt:lpstr>PowerPoint Presentation</vt:lpstr>
      <vt:lpstr>WRIS Portal: GIS</vt:lpstr>
      <vt:lpstr>WRIS Portal: GIS</vt:lpstr>
      <vt:lpstr>WRIS Portal: GIS</vt:lpstr>
      <vt:lpstr>WRIS Portal: GIS</vt:lpstr>
      <vt:lpstr>PowerPoint Presentation</vt:lpstr>
      <vt:lpstr>PowerPoint Presentation</vt:lpstr>
      <vt:lpstr>Key Acronyms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Horn, Dustin K (KIA)</dc:creator>
  <cp:lastModifiedBy>Nelson, James   (KIA)</cp:lastModifiedBy>
  <cp:revision>212</cp:revision>
  <dcterms:created xsi:type="dcterms:W3CDTF">2019-08-22T12:27:29Z</dcterms:created>
  <dcterms:modified xsi:type="dcterms:W3CDTF">2024-10-22T16:06:57Z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0x010100157A8BD574A58B47942B2397888DDD74</vt:lpwstr>
  </property>
</Properties>
</file>